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Default Extension="wmv" ContentType="video/x-ms-wm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handoutMasterIdLst>
    <p:handoutMasterId r:id="rId49"/>
  </p:handoutMasterIdLst>
  <p:sldIdLst>
    <p:sldId id="271" r:id="rId2"/>
    <p:sldId id="277" r:id="rId3"/>
    <p:sldId id="273" r:id="rId4"/>
    <p:sldId id="276" r:id="rId5"/>
    <p:sldId id="307" r:id="rId6"/>
    <p:sldId id="308" r:id="rId7"/>
    <p:sldId id="309" r:id="rId8"/>
    <p:sldId id="332" r:id="rId9"/>
    <p:sldId id="291" r:id="rId10"/>
    <p:sldId id="310" r:id="rId11"/>
    <p:sldId id="275" r:id="rId12"/>
    <p:sldId id="301" r:id="rId13"/>
    <p:sldId id="295" r:id="rId14"/>
    <p:sldId id="296" r:id="rId15"/>
    <p:sldId id="300" r:id="rId16"/>
    <p:sldId id="302" r:id="rId17"/>
    <p:sldId id="303" r:id="rId18"/>
    <p:sldId id="297" r:id="rId19"/>
    <p:sldId id="298" r:id="rId20"/>
    <p:sldId id="305" r:id="rId21"/>
    <p:sldId id="304" r:id="rId22"/>
    <p:sldId id="311" r:id="rId23"/>
    <p:sldId id="313" r:id="rId24"/>
    <p:sldId id="325" r:id="rId25"/>
    <p:sldId id="327" r:id="rId26"/>
    <p:sldId id="314" r:id="rId27"/>
    <p:sldId id="315" r:id="rId28"/>
    <p:sldId id="316" r:id="rId29"/>
    <p:sldId id="318" r:id="rId30"/>
    <p:sldId id="317" r:id="rId31"/>
    <p:sldId id="319" r:id="rId32"/>
    <p:sldId id="320" r:id="rId33"/>
    <p:sldId id="321" r:id="rId34"/>
    <p:sldId id="330" r:id="rId35"/>
    <p:sldId id="322" r:id="rId36"/>
    <p:sldId id="324" r:id="rId37"/>
    <p:sldId id="329" r:id="rId38"/>
    <p:sldId id="331" r:id="rId39"/>
    <p:sldId id="334" r:id="rId40"/>
    <p:sldId id="278" r:id="rId41"/>
    <p:sldId id="306" r:id="rId42"/>
    <p:sldId id="312" r:id="rId43"/>
    <p:sldId id="336" r:id="rId44"/>
    <p:sldId id="337" r:id="rId45"/>
    <p:sldId id="323" r:id="rId46"/>
    <p:sldId id="270"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55A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77" autoAdjust="0"/>
    <p:restoredTop sz="93466" autoAdjust="0"/>
  </p:normalViewPr>
  <p:slideViewPr>
    <p:cSldViewPr snapToGrid="0">
      <p:cViewPr varScale="1">
        <p:scale>
          <a:sx n="59" d="100"/>
          <a:sy n="59" d="100"/>
        </p:scale>
        <p:origin x="908" y="56"/>
      </p:cViewPr>
      <p:guideLst/>
    </p:cSldViewPr>
  </p:slideViewPr>
  <p:notesTextViewPr>
    <p:cViewPr>
      <p:scale>
        <a:sx n="1" d="1"/>
        <a:sy n="1" d="1"/>
      </p:scale>
      <p:origin x="0" y="0"/>
    </p:cViewPr>
  </p:notesTextViewPr>
  <p:sorterViewPr>
    <p:cViewPr>
      <p:scale>
        <a:sx n="130" d="100"/>
        <a:sy n="130" d="100"/>
      </p:scale>
      <p:origin x="0" y="-35148"/>
    </p:cViewPr>
  </p:sorterViewPr>
  <p:notesViewPr>
    <p:cSldViewPr snapToGrid="0">
      <p:cViewPr varScale="1">
        <p:scale>
          <a:sx n="48" d="100"/>
          <a:sy n="48" d="100"/>
        </p:scale>
        <p:origin x="2752" y="4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97A55C0B-8AEF-49D3-A116-15EBC195379B}" type="datetimeFigureOut">
              <a:rPr lang="en-US" smtClean="0"/>
              <a:t>9/24/2016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A83AB7-2E6E-4EC6-9041-58DC5CBEDE5B}" type="slidenum">
              <a:rPr lang="en-US" smtClean="0"/>
              <a:t>‹#›</a:t>
            </a:fld>
            <a:endParaRPr lang="en-US"/>
          </a:p>
        </p:txBody>
      </p:sp>
    </p:spTree>
    <p:extLst>
      <p:ext uri="{BB962C8B-B14F-4D97-AF65-F5344CB8AC3E}">
        <p14:creationId xmlns:p14="http://schemas.microsoft.com/office/powerpoint/2010/main" val="13172661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EC6E4ED7-0FAF-4390-BC83-47F5FB636D46}" type="datetimeFigureOut">
              <a:rPr lang="en-US" smtClean="0"/>
              <a:t>9/24/2016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0AF58B-48CD-4D2E-99EC-1AF194DBDEE8}" type="slidenum">
              <a:rPr lang="en-US" smtClean="0"/>
              <a:t>‹#›</a:t>
            </a:fld>
            <a:endParaRPr lang="en-US"/>
          </a:p>
        </p:txBody>
      </p:sp>
    </p:spTree>
    <p:extLst>
      <p:ext uri="{BB962C8B-B14F-4D97-AF65-F5344CB8AC3E}">
        <p14:creationId xmlns:p14="http://schemas.microsoft.com/office/powerpoint/2010/main" val="3533608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fivethirtyeight.com/"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Last week, we began exploring the path from fact to truth by looking at the journalistic process of verification as we fact-checked presidential candidates. But getting our facts straight is only the first step in the journey to truth. Today, we look at how some key News Literacy concepts – context, transparency and provisional truth – combine to complete that journey.  And to do that, we look at a component of campaign news that has the capability to both obscure and clarify truth – political polling.</a:t>
            </a:r>
          </a:p>
        </p:txBody>
      </p:sp>
      <p:sp>
        <p:nvSpPr>
          <p:cNvPr id="4" name="Slide Number Placeholder 3"/>
          <p:cNvSpPr>
            <a:spLocks noGrp="1"/>
          </p:cNvSpPr>
          <p:nvPr>
            <p:ph type="sldNum" sz="quarter" idx="10"/>
          </p:nvPr>
        </p:nvSpPr>
        <p:spPr/>
        <p:txBody>
          <a:bodyPr/>
          <a:lstStyle/>
          <a:p>
            <a:fld id="{510AF58B-48CD-4D2E-99EC-1AF194DBDEE8}" type="slidenum">
              <a:rPr lang="en-US" smtClean="0"/>
              <a:t>1</a:t>
            </a:fld>
            <a:endParaRPr lang="en-US"/>
          </a:p>
        </p:txBody>
      </p:sp>
    </p:spTree>
    <p:extLst>
      <p:ext uri="{BB962C8B-B14F-4D97-AF65-F5344CB8AC3E}">
        <p14:creationId xmlns:p14="http://schemas.microsoft.com/office/powerpoint/2010/main" val="22355752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Though the cautionary tale of Harry Truman’s surprise election remains relevant, the introduction of a 24-hour news cycle, social media and a proliferation of pollsters have only increased the volatility of the electorate and the need to view poll results critically.</a:t>
            </a:r>
          </a:p>
        </p:txBody>
      </p:sp>
      <p:sp>
        <p:nvSpPr>
          <p:cNvPr id="4" name="Slide Number Placeholder 3"/>
          <p:cNvSpPr>
            <a:spLocks noGrp="1"/>
          </p:cNvSpPr>
          <p:nvPr>
            <p:ph type="sldNum" sz="quarter" idx="10"/>
          </p:nvPr>
        </p:nvSpPr>
        <p:spPr/>
        <p:txBody>
          <a:bodyPr/>
          <a:lstStyle/>
          <a:p>
            <a:fld id="{510AF58B-48CD-4D2E-99EC-1AF194DBDEE8}" type="slidenum">
              <a:rPr lang="en-US" smtClean="0"/>
              <a:t>10</a:t>
            </a:fld>
            <a:endParaRPr lang="en-US"/>
          </a:p>
        </p:txBody>
      </p:sp>
    </p:spTree>
    <p:extLst>
      <p:ext uri="{BB962C8B-B14F-4D97-AF65-F5344CB8AC3E}">
        <p14:creationId xmlns:p14="http://schemas.microsoft.com/office/powerpoint/2010/main" val="3989859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284663"/>
          </a:xfrm>
        </p:spPr>
        <p:txBody>
          <a:bodyPr/>
          <a:lstStyle/>
          <a:p>
            <a:r>
              <a:rPr lang="en-US" sz="1800" dirty="0"/>
              <a:t>“Even within a week of a primary election, the polls are often inaccurate,” Harry </a:t>
            </a:r>
            <a:r>
              <a:rPr lang="en-US" sz="1800" dirty="0" err="1"/>
              <a:t>Enten</a:t>
            </a:r>
            <a:r>
              <a:rPr lang="en-US" sz="1800" dirty="0"/>
              <a:t> says in “Harry’s Guide to 2016 Election Polls.” </a:t>
            </a:r>
            <a:r>
              <a:rPr lang="en-US" sz="1800" dirty="0" err="1"/>
              <a:t>Enten</a:t>
            </a:r>
            <a:r>
              <a:rPr lang="en-US" sz="1800" dirty="0"/>
              <a:t> is senior political writer and analyst for FiveThirtyEight.  The lesson? The farther away you are from voters casting ballots, the less reliable the poll.</a:t>
            </a:r>
          </a:p>
          <a:p>
            <a:endParaRPr lang="en-US" sz="1800" dirty="0"/>
          </a:p>
          <a:p>
            <a:r>
              <a:rPr lang="en-US" sz="1800" dirty="0"/>
              <a:t>The most valuable polling information, not surprisingly, often comes from exit polls taken on Election Day.</a:t>
            </a:r>
          </a:p>
          <a:p>
            <a:r>
              <a:rPr lang="en-US" sz="1800" dirty="0"/>
              <a:t>Super Tuesday exit polls not only told us who was winning before all the votes were in, they offered insight into why they were winning. It wasn’t surprising that Hillary Clinton did better than Bernie Sanders among nonwhite voters, but only exit polls could tell us how much better she did. </a:t>
            </a:r>
          </a:p>
          <a:p>
            <a:endParaRPr lang="en-US" sz="1800" dirty="0"/>
          </a:p>
          <a:p>
            <a:endParaRPr lang="en-US" sz="1800" dirty="0"/>
          </a:p>
          <a:p>
            <a:endParaRPr lang="en-US" sz="1800" dirty="0"/>
          </a:p>
          <a:p>
            <a:endParaRPr lang="en-US" sz="1800" dirty="0"/>
          </a:p>
        </p:txBody>
      </p:sp>
      <p:sp>
        <p:nvSpPr>
          <p:cNvPr id="4" name="Slide Number Placeholder 3"/>
          <p:cNvSpPr>
            <a:spLocks noGrp="1"/>
          </p:cNvSpPr>
          <p:nvPr>
            <p:ph type="sldNum" sz="quarter" idx="10"/>
          </p:nvPr>
        </p:nvSpPr>
        <p:spPr/>
        <p:txBody>
          <a:bodyPr/>
          <a:lstStyle/>
          <a:p>
            <a:fld id="{510AF58B-48CD-4D2E-99EC-1AF194DBDEE8}" type="slidenum">
              <a:rPr lang="en-US" smtClean="0"/>
              <a:t>11</a:t>
            </a:fld>
            <a:endParaRPr lang="en-US"/>
          </a:p>
        </p:txBody>
      </p:sp>
    </p:spTree>
    <p:extLst>
      <p:ext uri="{BB962C8B-B14F-4D97-AF65-F5344CB8AC3E}">
        <p14:creationId xmlns:p14="http://schemas.microsoft.com/office/powerpoint/2010/main" val="41422122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6525" y="177800"/>
            <a:ext cx="3963988" cy="2230438"/>
          </a:xfrm>
        </p:spPr>
      </p:sp>
      <p:sp>
        <p:nvSpPr>
          <p:cNvPr id="3" name="Notes Placeholder 2"/>
          <p:cNvSpPr>
            <a:spLocks noGrp="1"/>
          </p:cNvSpPr>
          <p:nvPr>
            <p:ph type="body" idx="1"/>
          </p:nvPr>
        </p:nvSpPr>
        <p:spPr>
          <a:xfrm>
            <a:off x="200819" y="2673351"/>
            <a:ext cx="6444915" cy="5937567"/>
          </a:xfrm>
        </p:spPr>
        <p:txBody>
          <a:bodyPr>
            <a:normAutofit/>
          </a:bodyPr>
          <a:lstStyle/>
          <a:p>
            <a:r>
              <a:rPr lang="en-US" sz="2200" b="1" dirty="0"/>
              <a:t>ANIMATION: Typewriter effect adds the key</a:t>
            </a:r>
            <a:r>
              <a:rPr lang="en-US" sz="2200" b="1" baseline="0" dirty="0"/>
              <a:t> message: Follow the story over time.</a:t>
            </a:r>
          </a:p>
          <a:p>
            <a:endParaRPr lang="en-US" sz="2200" b="1" dirty="0"/>
          </a:p>
          <a:p>
            <a:r>
              <a:rPr lang="en-US" sz="2400" dirty="0"/>
              <a:t>So with the release of every new horse race poll, remember the concept of provisional truth and the best advice for news consumers encountering it — follow the story over time. Watching polls over time can tell you which candidates are growing in strength and which ones may be fading. Remember, too, that no truth may be more provisional than efforts to measure public opinion.</a:t>
            </a:r>
            <a:endParaRPr lang="en-US" sz="2200" b="1" dirty="0"/>
          </a:p>
        </p:txBody>
      </p:sp>
      <p:sp>
        <p:nvSpPr>
          <p:cNvPr id="4" name="Slide Number Placeholder 3"/>
          <p:cNvSpPr>
            <a:spLocks noGrp="1"/>
          </p:cNvSpPr>
          <p:nvPr>
            <p:ph type="sldNum" sz="quarter" idx="10"/>
          </p:nvPr>
        </p:nvSpPr>
        <p:spPr/>
        <p:txBody>
          <a:bodyPr/>
          <a:lstStyle/>
          <a:p>
            <a:fld id="{FDA6E8DF-C475-4CFB-A103-4BBDDC5824AE}" type="slidenum">
              <a:rPr lang="en-US" smtClean="0"/>
              <a:pPr/>
              <a:t>12</a:t>
            </a:fld>
            <a:endParaRPr lang="en-US"/>
          </a:p>
        </p:txBody>
      </p:sp>
    </p:spTree>
    <p:extLst>
      <p:ext uri="{BB962C8B-B14F-4D97-AF65-F5344CB8AC3E}">
        <p14:creationId xmlns:p14="http://schemas.microsoft.com/office/powerpoint/2010/main" val="342377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29610" y="4400549"/>
            <a:ext cx="6198781" cy="4387315"/>
          </a:xfrm>
        </p:spPr>
        <p:txBody>
          <a:bodyPr/>
          <a:lstStyle/>
          <a:p>
            <a:r>
              <a:rPr lang="en-US" sz="1800" dirty="0"/>
              <a:t>The concept of provisional truth, of course, only enters into the equation if what you are evaluating is actually a poll. The terms “poll” and “survey” are often used interchangeably, but the distinction is important. A poll employs a statistical methodology. A simple survey does not. There is no such thing as an “unscientific” or “informal” poll.</a:t>
            </a:r>
          </a:p>
          <a:p>
            <a:endParaRPr lang="en-US" sz="1800" dirty="0"/>
          </a:p>
          <a:p>
            <a:r>
              <a:rPr lang="en-US" sz="1800" dirty="0"/>
              <a:t>To be precise, an unbiased, scientific opinion poll uses trained interviewers to ask carefully worded questions of a particular random but representative sample that can reveal the preferences or beliefs of a given population. If a TV reporter interviews 10 randomly selected pedestrians to see which candidate each supports, the sample is far too small to be considered statistically representative. If a news website asks readers to vote in an Internet poll, the sampling can’t be random because the respondents selected themselves.</a:t>
            </a:r>
          </a:p>
          <a:p>
            <a:endParaRPr lang="en-US" sz="1800" dirty="0"/>
          </a:p>
        </p:txBody>
      </p:sp>
      <p:sp>
        <p:nvSpPr>
          <p:cNvPr id="4" name="Slide Number Placeholder 3"/>
          <p:cNvSpPr>
            <a:spLocks noGrp="1"/>
          </p:cNvSpPr>
          <p:nvPr>
            <p:ph type="sldNum" sz="quarter" idx="10"/>
          </p:nvPr>
        </p:nvSpPr>
        <p:spPr/>
        <p:txBody>
          <a:bodyPr/>
          <a:lstStyle/>
          <a:p>
            <a:fld id="{510AF58B-48CD-4D2E-99EC-1AF194DBDEE8}" type="slidenum">
              <a:rPr lang="en-US" smtClean="0"/>
              <a:t>13</a:t>
            </a:fld>
            <a:endParaRPr lang="en-US"/>
          </a:p>
        </p:txBody>
      </p:sp>
    </p:spTree>
    <p:extLst>
      <p:ext uri="{BB962C8B-B14F-4D97-AF65-F5344CB8AC3E}">
        <p14:creationId xmlns:p14="http://schemas.microsoft.com/office/powerpoint/2010/main" val="1731473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Poll results are, essentially, raw information that requires context and transparent reporting to arrive at the truth.</a:t>
            </a:r>
          </a:p>
          <a:p>
            <a:endParaRPr lang="en-US" sz="2000" dirty="0"/>
          </a:p>
          <a:p>
            <a:r>
              <a:rPr lang="en-US" sz="2000" dirty="0"/>
              <a:t>And as poet Maya Angelou noted, not only are facts and truth not the same thing – facts taken out of context can distort our understanding of the truth.</a:t>
            </a:r>
          </a:p>
        </p:txBody>
      </p:sp>
      <p:sp>
        <p:nvSpPr>
          <p:cNvPr id="4" name="Slide Number Placeholder 3"/>
          <p:cNvSpPr>
            <a:spLocks noGrp="1"/>
          </p:cNvSpPr>
          <p:nvPr>
            <p:ph type="sldNum" sz="quarter" idx="10"/>
          </p:nvPr>
        </p:nvSpPr>
        <p:spPr/>
        <p:txBody>
          <a:bodyPr/>
          <a:lstStyle/>
          <a:p>
            <a:fld id="{510AF58B-48CD-4D2E-99EC-1AF194DBDEE8}" type="slidenum">
              <a:rPr lang="en-US" smtClean="0"/>
              <a:t>14</a:t>
            </a:fld>
            <a:endParaRPr lang="en-US"/>
          </a:p>
        </p:txBody>
      </p:sp>
    </p:spTree>
    <p:extLst>
      <p:ext uri="{BB962C8B-B14F-4D97-AF65-F5344CB8AC3E}">
        <p14:creationId xmlns:p14="http://schemas.microsoft.com/office/powerpoint/2010/main" val="1135323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000" dirty="0"/>
              <a:t>Remember context?</a:t>
            </a:r>
          </a:p>
          <a:p>
            <a:endParaRPr lang="en-US" sz="2000" dirty="0"/>
          </a:p>
          <a:p>
            <a:r>
              <a:rPr lang="en-US" sz="2000" dirty="0"/>
              <a:t>Although they often are, raw poll results cannot be taken out of context. To put the numbers in perspective, news consumers should not only ask when the poll was taken, but also who answered and asked the questions and what the other polls are saying.</a:t>
            </a:r>
          </a:p>
        </p:txBody>
      </p:sp>
      <p:sp>
        <p:nvSpPr>
          <p:cNvPr id="4" name="Slide Number Placeholder 3"/>
          <p:cNvSpPr>
            <a:spLocks noGrp="1"/>
          </p:cNvSpPr>
          <p:nvPr>
            <p:ph type="sldNum" sz="quarter" idx="10"/>
          </p:nvPr>
        </p:nvSpPr>
        <p:spPr/>
        <p:txBody>
          <a:bodyPr/>
          <a:lstStyle/>
          <a:p>
            <a:fld id="{481FC867-57A8-4705-8B6F-1F5315DFB15E}" type="slidenum">
              <a:rPr lang="en-US" smtClean="0"/>
              <a:pPr/>
              <a:t>15</a:t>
            </a:fld>
            <a:endParaRPr lang="en-US"/>
          </a:p>
        </p:txBody>
      </p:sp>
    </p:spTree>
    <p:extLst>
      <p:ext uri="{BB962C8B-B14F-4D97-AF65-F5344CB8AC3E}">
        <p14:creationId xmlns:p14="http://schemas.microsoft.com/office/powerpoint/2010/main" val="38834372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8438" y="338138"/>
            <a:ext cx="6208712" cy="3492500"/>
          </a:xfrm>
        </p:spPr>
      </p:sp>
      <p:sp>
        <p:nvSpPr>
          <p:cNvPr id="3" name="Notes Placeholder 2"/>
          <p:cNvSpPr>
            <a:spLocks noGrp="1"/>
          </p:cNvSpPr>
          <p:nvPr>
            <p:ph type="body" idx="1"/>
          </p:nvPr>
        </p:nvSpPr>
        <p:spPr>
          <a:xfrm>
            <a:off x="200819" y="3830639"/>
            <a:ext cx="6553200" cy="5167312"/>
          </a:xfrm>
        </p:spPr>
        <p:txBody>
          <a:bodyPr>
            <a:noAutofit/>
          </a:bodyPr>
          <a:lstStyle/>
          <a:p>
            <a:r>
              <a:rPr lang="en-US" sz="1900" dirty="0"/>
              <a:t>News Literacy teaches us that transparency occurs when journalists are honest about what they know, how they know it and what they don’t know. </a:t>
            </a:r>
            <a:r>
              <a:rPr lang="en-US" sz="1900" baseline="0" dirty="0"/>
              <a:t>When reading a news</a:t>
            </a:r>
            <a:r>
              <a:rPr lang="en-US" sz="1900" dirty="0"/>
              <a:t> story</a:t>
            </a:r>
            <a:r>
              <a:rPr lang="en-US" sz="1900" baseline="0" dirty="0"/>
              <a:t>, there are two ways we see that: </a:t>
            </a:r>
          </a:p>
          <a:p>
            <a:endParaRPr lang="en-US" sz="1900" dirty="0"/>
          </a:p>
          <a:p>
            <a:r>
              <a:rPr lang="en-US" sz="1900" dirty="0"/>
              <a:t>1. Specifying in a story what you do not know or could not learn.  For example: </a:t>
            </a:r>
            <a:r>
              <a:rPr lang="en-US" sz="1900" i="1" dirty="0"/>
              <a:t>“It could not be learned… He or she could not be reached for comment.”</a:t>
            </a:r>
            <a:br>
              <a:rPr lang="en-US" sz="1900" i="1" dirty="0"/>
            </a:br>
            <a:endParaRPr lang="en-US" sz="1900" i="1" dirty="0"/>
          </a:p>
          <a:p>
            <a:r>
              <a:rPr lang="en-US" sz="1900" i="0" dirty="0"/>
              <a:t>2. Specifying</a:t>
            </a:r>
            <a:r>
              <a:rPr lang="en-US" sz="1900" i="0" baseline="0" dirty="0"/>
              <a:t> how the reporter got the information. For example: </a:t>
            </a:r>
            <a:r>
              <a:rPr lang="en-US" sz="1900" i="1" baseline="0" dirty="0"/>
              <a:t>“In an interview at his front door, the suspect said…According to documents obtained by Channel 6 News…”</a:t>
            </a:r>
          </a:p>
          <a:p>
            <a:endParaRPr lang="en-US" sz="1900" i="1" dirty="0"/>
          </a:p>
          <a:p>
            <a:r>
              <a:rPr lang="en-US" sz="1900" dirty="0"/>
              <a:t>In the world of political polling, transparency best served when a report tells news consumers how the poll was conducted and unfailingly reports whether the results fell within the margin of error.</a:t>
            </a:r>
          </a:p>
          <a:p>
            <a:endParaRPr lang="en-US" sz="1900" dirty="0"/>
          </a:p>
        </p:txBody>
      </p:sp>
      <p:sp>
        <p:nvSpPr>
          <p:cNvPr id="4" name="Slide Number Placeholder 3"/>
          <p:cNvSpPr>
            <a:spLocks noGrp="1"/>
          </p:cNvSpPr>
          <p:nvPr>
            <p:ph type="sldNum" sz="quarter" idx="10"/>
          </p:nvPr>
        </p:nvSpPr>
        <p:spPr/>
        <p:txBody>
          <a:bodyPr/>
          <a:lstStyle/>
          <a:p>
            <a:fld id="{481FC867-57A8-4705-8B6F-1F5315DFB15E}" type="slidenum">
              <a:rPr lang="en-US" smtClean="0"/>
              <a:pPr/>
              <a:t>16</a:t>
            </a:fld>
            <a:endParaRPr lang="en-US"/>
          </a:p>
        </p:txBody>
      </p:sp>
    </p:spTree>
    <p:extLst>
      <p:ext uri="{BB962C8B-B14F-4D97-AF65-F5344CB8AC3E}">
        <p14:creationId xmlns:p14="http://schemas.microsoft.com/office/powerpoint/2010/main" val="3655802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70122" y="4400549"/>
            <a:ext cx="6528390" cy="4743451"/>
          </a:xfrm>
        </p:spPr>
        <p:txBody>
          <a:bodyPr/>
          <a:lstStyle/>
          <a:p>
            <a:r>
              <a:rPr lang="en-US" sz="1600" dirty="0"/>
              <a:t>One of the most important questions a news consumer can ask when evaluating a report is: “Says who?” The more authoritative and trustworthy the source, the more credible the report. When it comes to political polling, that means first determining who the pollsters surveyed. A primary season CNN/ORC poll that concluded both Clinton and Sanders would beat Trump if the election were held that day was based on nationwide interviews of registered voters. What’s the problem? There are two, actually.</a:t>
            </a:r>
          </a:p>
          <a:p>
            <a:endParaRPr lang="en-US" sz="1600" dirty="0"/>
          </a:p>
          <a:p>
            <a:r>
              <a:rPr lang="en-US" sz="1600" dirty="0"/>
              <a:t>First, the poll surveyed a national audience. The primaries are state-by-state contests. There is no national vote for the Republican Party nomination or, for that matter, the presidency, where Americans cast ballots to determine each state's Electoral College votes. National poll results can be interesting, but that’s about it.</a:t>
            </a:r>
          </a:p>
          <a:p>
            <a:endParaRPr lang="en-US" sz="1600" dirty="0"/>
          </a:p>
          <a:p>
            <a:r>
              <a:rPr lang="en-US" sz="1600" dirty="0"/>
              <a:t>Second, the best polls survey likely voters, not just registered voters. The most accurate polls talk to the people who will be voting, not the ones who are eligible to vote but may stay home. </a:t>
            </a:r>
          </a:p>
          <a:p>
            <a:endParaRPr lang="en-US" sz="1600" dirty="0"/>
          </a:p>
        </p:txBody>
      </p:sp>
      <p:sp>
        <p:nvSpPr>
          <p:cNvPr id="4" name="Slide Number Placeholder 3"/>
          <p:cNvSpPr>
            <a:spLocks noGrp="1"/>
          </p:cNvSpPr>
          <p:nvPr>
            <p:ph type="sldNum" sz="quarter" idx="10"/>
          </p:nvPr>
        </p:nvSpPr>
        <p:spPr/>
        <p:txBody>
          <a:bodyPr/>
          <a:lstStyle/>
          <a:p>
            <a:fld id="{510AF58B-48CD-4D2E-99EC-1AF194DBDEE8}" type="slidenum">
              <a:rPr lang="en-US" smtClean="0"/>
              <a:t>17</a:t>
            </a:fld>
            <a:endParaRPr lang="en-US"/>
          </a:p>
        </p:txBody>
      </p:sp>
    </p:spTree>
    <p:extLst>
      <p:ext uri="{BB962C8B-B14F-4D97-AF65-F5344CB8AC3E}">
        <p14:creationId xmlns:p14="http://schemas.microsoft.com/office/powerpoint/2010/main" val="16775008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Who is asking the questions can be as important as who is answering them. Independent polling organizations with a strong track record are the most reliable. “Polls sponsored by major news organizations (ABC News, NBC News, The New York Times, etc.) are often the most accurate because more money is spent on them,” 538’s Harry </a:t>
            </a:r>
            <a:r>
              <a:rPr lang="en-US" sz="2000" dirty="0" err="1"/>
              <a:t>Enten</a:t>
            </a:r>
            <a:r>
              <a:rPr lang="en-US" sz="2000" dirty="0"/>
              <a:t> says. “If you haven’t heard of a pollster before, there’s probably a good reason for it. If you’re in doubt, check the FiveThirtyEight Pollster Ratings.” CNN/Opinion Research Corp., for example, got a respectable A-minus from Five ThirtyEight.com.</a:t>
            </a:r>
          </a:p>
        </p:txBody>
      </p:sp>
      <p:sp>
        <p:nvSpPr>
          <p:cNvPr id="4" name="Slide Number Placeholder 3"/>
          <p:cNvSpPr>
            <a:spLocks noGrp="1"/>
          </p:cNvSpPr>
          <p:nvPr>
            <p:ph type="sldNum" sz="quarter" idx="10"/>
          </p:nvPr>
        </p:nvSpPr>
        <p:spPr/>
        <p:txBody>
          <a:bodyPr/>
          <a:lstStyle/>
          <a:p>
            <a:fld id="{510AF58B-48CD-4D2E-99EC-1AF194DBDEE8}" type="slidenum">
              <a:rPr lang="en-US" smtClean="0"/>
              <a:t>18</a:t>
            </a:fld>
            <a:endParaRPr lang="en-US"/>
          </a:p>
        </p:txBody>
      </p:sp>
    </p:spTree>
    <p:extLst>
      <p:ext uri="{BB962C8B-B14F-4D97-AF65-F5344CB8AC3E}">
        <p14:creationId xmlns:p14="http://schemas.microsoft.com/office/powerpoint/2010/main" val="39606262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14130"/>
            <a:ext cx="4866861" cy="3138345"/>
          </a:xfrm>
        </p:spPr>
      </p:sp>
      <p:sp>
        <p:nvSpPr>
          <p:cNvPr id="3" name="Notes Placeholder 2"/>
          <p:cNvSpPr>
            <a:spLocks noGrp="1"/>
          </p:cNvSpPr>
          <p:nvPr>
            <p:ph type="body" idx="1"/>
          </p:nvPr>
        </p:nvSpPr>
        <p:spPr>
          <a:xfrm>
            <a:off x="566530" y="3711437"/>
            <a:ext cx="6019800" cy="5194024"/>
          </a:xfrm>
        </p:spPr>
        <p:txBody>
          <a:bodyPr/>
          <a:lstStyle/>
          <a:p>
            <a:r>
              <a:rPr lang="en-US" sz="1800" dirty="0"/>
              <a:t>Perhaps the most important way to put results of an </a:t>
            </a:r>
            <a:r>
              <a:rPr lang="en-US" sz="2000" dirty="0"/>
              <a:t>individual poll into perspective is to view it in the context of what other polls are saying. Like witnesses in a trial, when multiple polls are telling the same story, it gains credibility. When different organizations are getting wildly different results, caution is in order. And when one poll makes headlines because it is showing something none of the others do, it’s an “outlier” — something news consumers should look at skeptically. Outliers tend to get a lot of attention, but they’re often outliers for a reason – they’re wrong.</a:t>
            </a:r>
          </a:p>
          <a:p>
            <a:endParaRPr lang="en-US" sz="2000" dirty="0"/>
          </a:p>
          <a:p>
            <a:r>
              <a:rPr lang="en-US" sz="2000" dirty="0"/>
              <a:t>Led by </a:t>
            </a:r>
            <a:r>
              <a:rPr lang="en-US" sz="2000" dirty="0" err="1"/>
              <a:t>FiveThirtyEight.com’s</a:t>
            </a:r>
            <a:r>
              <a:rPr lang="en-US" sz="2000" dirty="0"/>
              <a:t> Nate Silver, analysts are comparing, contrasting and aggregating all the different polls. Using this approach, Silver in particular has been uncannily accurate in interpreting the polls. </a:t>
            </a:r>
          </a:p>
          <a:p>
            <a:endParaRPr lang="en-US" sz="1800" dirty="0"/>
          </a:p>
        </p:txBody>
      </p:sp>
      <p:sp>
        <p:nvSpPr>
          <p:cNvPr id="4" name="Slide Number Placeholder 3"/>
          <p:cNvSpPr>
            <a:spLocks noGrp="1"/>
          </p:cNvSpPr>
          <p:nvPr>
            <p:ph type="sldNum" sz="quarter" idx="10"/>
          </p:nvPr>
        </p:nvSpPr>
        <p:spPr/>
        <p:txBody>
          <a:bodyPr/>
          <a:lstStyle/>
          <a:p>
            <a:fld id="{510AF58B-48CD-4D2E-99EC-1AF194DBDEE8}" type="slidenum">
              <a:rPr lang="en-US" smtClean="0"/>
              <a:t>19</a:t>
            </a:fld>
            <a:endParaRPr lang="en-US"/>
          </a:p>
        </p:txBody>
      </p:sp>
    </p:spTree>
    <p:extLst>
      <p:ext uri="{BB962C8B-B14F-4D97-AF65-F5344CB8AC3E}">
        <p14:creationId xmlns:p14="http://schemas.microsoft.com/office/powerpoint/2010/main" val="1746005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The picture of a triumphant President Harry Truman posing with a newspaper proclaiming the victory of his 1948 election opponent remains one of the most famous news photos in history for good reason. The huge banner headline was wrong.</a:t>
            </a:r>
          </a:p>
          <a:p>
            <a:endParaRPr lang="en-US" sz="2000" dirty="0"/>
          </a:p>
          <a:p>
            <a:r>
              <a:rPr lang="en-US" sz="2000" dirty="0"/>
              <a:t>Truman’s win had surprised the Chicago Tribune and today, more than a half-century later, stands as a cautionary tale about the nature and limitations of political polling.</a:t>
            </a:r>
          </a:p>
          <a:p>
            <a:endParaRPr lang="en-US" sz="2000" dirty="0"/>
          </a:p>
        </p:txBody>
      </p:sp>
      <p:sp>
        <p:nvSpPr>
          <p:cNvPr id="4" name="Slide Number Placeholder 3"/>
          <p:cNvSpPr>
            <a:spLocks noGrp="1"/>
          </p:cNvSpPr>
          <p:nvPr>
            <p:ph type="sldNum" sz="quarter" idx="10"/>
          </p:nvPr>
        </p:nvSpPr>
        <p:spPr/>
        <p:txBody>
          <a:bodyPr/>
          <a:lstStyle/>
          <a:p>
            <a:fld id="{510AF58B-48CD-4D2E-99EC-1AF194DBDEE8}" type="slidenum">
              <a:rPr lang="en-US" smtClean="0"/>
              <a:t>2</a:t>
            </a:fld>
            <a:endParaRPr lang="en-US"/>
          </a:p>
        </p:txBody>
      </p:sp>
    </p:spTree>
    <p:extLst>
      <p:ext uri="{BB962C8B-B14F-4D97-AF65-F5344CB8AC3E}">
        <p14:creationId xmlns:p14="http://schemas.microsoft.com/office/powerpoint/2010/main" val="18207803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The margin of error is a calculation based on the sample size in relation to the overall population. Here’s how the Gallup organization explains it: “If the results of a scientific poll claiming a 3-point margin of error say that 30% of Americans like ice cream, this means that if we asked all Americans this question, we would expect between 27% and 33% to say they like ice cream.”</a:t>
            </a:r>
          </a:p>
          <a:p>
            <a:endParaRPr lang="en-US" sz="1800" dirty="0"/>
          </a:p>
          <a:p>
            <a:r>
              <a:rPr lang="en-US" sz="1800" dirty="0"/>
              <a:t>Donald Trump and Ted Cruz were separated by two percentage points in this NBC/Wall Street Journal poll, which had a margin of error of 4.9 percentage points. So, statistically, it was too close to call.</a:t>
            </a:r>
          </a:p>
          <a:p>
            <a:endParaRPr lang="en-US" sz="1800" dirty="0"/>
          </a:p>
        </p:txBody>
      </p:sp>
      <p:sp>
        <p:nvSpPr>
          <p:cNvPr id="4" name="Slide Number Placeholder 3"/>
          <p:cNvSpPr>
            <a:spLocks noGrp="1"/>
          </p:cNvSpPr>
          <p:nvPr>
            <p:ph type="sldNum" sz="quarter" idx="10"/>
          </p:nvPr>
        </p:nvSpPr>
        <p:spPr/>
        <p:txBody>
          <a:bodyPr/>
          <a:lstStyle/>
          <a:p>
            <a:fld id="{510AF58B-48CD-4D2E-99EC-1AF194DBDEE8}" type="slidenum">
              <a:rPr lang="en-US" smtClean="0"/>
              <a:t>20</a:t>
            </a:fld>
            <a:endParaRPr lang="en-US"/>
          </a:p>
        </p:txBody>
      </p:sp>
    </p:spTree>
    <p:extLst>
      <p:ext uri="{BB962C8B-B14F-4D97-AF65-F5344CB8AC3E}">
        <p14:creationId xmlns:p14="http://schemas.microsoft.com/office/powerpoint/2010/main" val="1583052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8089" y="4400549"/>
            <a:ext cx="5874488" cy="4171339"/>
          </a:xfrm>
        </p:spPr>
        <p:txBody>
          <a:bodyPr/>
          <a:lstStyle/>
          <a:p>
            <a:r>
              <a:rPr lang="en-US" sz="1800" dirty="0"/>
              <a:t>The most reliable method of polling employs telephone interviews, but that has gotten much harder in recent years. The digital age shifts from landlines to mobile phones has reduced the pool of prospective respondents, as has the public’s attitude toward talking with pollsters. Fifty years ago, pollsters found the 90 percent of people they reached by phone would agree to partake in the poll. Now it is below 10 percent, and pollsters find themselves having to adjust for the reality that these respondents are disproportionately older and more conservative.</a:t>
            </a:r>
          </a:p>
          <a:p>
            <a:endParaRPr lang="en-US" sz="1800" dirty="0"/>
          </a:p>
          <a:p>
            <a:r>
              <a:rPr lang="en-US" sz="1800" dirty="0"/>
              <a:t>As a result, political polling has evolved to a point where it as much an art as it is a science. That’s particularly true when comes to predicting which groups will vote in what numbers. This determination can significantly affect the poll’s accuracy. </a:t>
            </a:r>
          </a:p>
        </p:txBody>
      </p:sp>
      <p:sp>
        <p:nvSpPr>
          <p:cNvPr id="4" name="Slide Number Placeholder 3"/>
          <p:cNvSpPr>
            <a:spLocks noGrp="1"/>
          </p:cNvSpPr>
          <p:nvPr>
            <p:ph type="sldNum" sz="quarter" idx="10"/>
          </p:nvPr>
        </p:nvSpPr>
        <p:spPr/>
        <p:txBody>
          <a:bodyPr/>
          <a:lstStyle/>
          <a:p>
            <a:fld id="{510AF58B-48CD-4D2E-99EC-1AF194DBDEE8}" type="slidenum">
              <a:rPr lang="en-US" smtClean="0"/>
              <a:t>21</a:t>
            </a:fld>
            <a:endParaRPr lang="en-US"/>
          </a:p>
        </p:txBody>
      </p:sp>
    </p:spTree>
    <p:extLst>
      <p:ext uri="{BB962C8B-B14F-4D97-AF65-F5344CB8AC3E}">
        <p14:creationId xmlns:p14="http://schemas.microsoft.com/office/powerpoint/2010/main" val="4626059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46652"/>
            <a:ext cx="5486400" cy="3086100"/>
          </a:xfrm>
        </p:spPr>
      </p:sp>
      <p:sp>
        <p:nvSpPr>
          <p:cNvPr id="3" name="Notes Placeholder 2"/>
          <p:cNvSpPr>
            <a:spLocks noGrp="1"/>
          </p:cNvSpPr>
          <p:nvPr>
            <p:ph type="body" idx="1"/>
          </p:nvPr>
        </p:nvSpPr>
        <p:spPr>
          <a:xfrm>
            <a:off x="685800" y="3804201"/>
            <a:ext cx="5486400" cy="4435107"/>
          </a:xfrm>
        </p:spPr>
        <p:txBody>
          <a:bodyPr/>
          <a:lstStyle/>
          <a:p>
            <a:r>
              <a:rPr lang="en-US" sz="2000" dirty="0"/>
              <a:t>Which brings us back Harry Truman and one of the key takeaways from this lesson: Results of an individual political poll represents, at best, a snapshot in time – the truth at that particular moment. And while the results of a series of polls taken over time can show a trend in public opinion, the most we can reliably take away from them is an understanding of where we’ve been and where things stand today. Not what the truth will be tomorrow – even if the pollsters ask what respondents would do if the election were today. Well, the truth is that it’s not today. It’s on Nov. 8, when the only polls that truly count will be conducted.</a:t>
            </a:r>
          </a:p>
        </p:txBody>
      </p:sp>
      <p:sp>
        <p:nvSpPr>
          <p:cNvPr id="4" name="Slide Number Placeholder 3"/>
          <p:cNvSpPr>
            <a:spLocks noGrp="1"/>
          </p:cNvSpPr>
          <p:nvPr>
            <p:ph type="sldNum" sz="quarter" idx="10"/>
          </p:nvPr>
        </p:nvSpPr>
        <p:spPr/>
        <p:txBody>
          <a:bodyPr/>
          <a:lstStyle/>
          <a:p>
            <a:fld id="{510AF58B-48CD-4D2E-99EC-1AF194DBDEE8}" type="slidenum">
              <a:rPr lang="en-US" smtClean="0"/>
              <a:t>22</a:t>
            </a:fld>
            <a:endParaRPr lang="en-US"/>
          </a:p>
        </p:txBody>
      </p:sp>
    </p:spTree>
    <p:extLst>
      <p:ext uri="{BB962C8B-B14F-4D97-AF65-F5344CB8AC3E}">
        <p14:creationId xmlns:p14="http://schemas.microsoft.com/office/powerpoint/2010/main" val="24953866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1"/>
            <a:ext cx="5486400" cy="4170956"/>
          </a:xfrm>
        </p:spPr>
        <p:txBody>
          <a:bodyPr/>
          <a:lstStyle/>
          <a:p>
            <a:r>
              <a:rPr lang="en-US" sz="2000" dirty="0"/>
              <a:t>Of course, news producers and news consumers can’t wait around until all the facts are in – until the truth stands still. There is a great hunger for news about the election and so much else, and even in the digital age, with real-time bulletins and updates, the best journalism can offer is a snapshot in time – the best available truth at that moment.</a:t>
            </a:r>
          </a:p>
          <a:p>
            <a:endParaRPr lang="en-US" sz="2000" dirty="0"/>
          </a:p>
          <a:p>
            <a:r>
              <a:rPr lang="en-US" sz="2000" dirty="0"/>
              <a:t> So let’s take a step back and look at how these News Literacy lessons and concepts apply to how the news is produced and what you, as news consumers, should know about that.</a:t>
            </a:r>
          </a:p>
          <a:p>
            <a:endParaRPr lang="en-US" sz="2000" dirty="0"/>
          </a:p>
        </p:txBody>
      </p:sp>
      <p:sp>
        <p:nvSpPr>
          <p:cNvPr id="4" name="Slide Number Placeholder 3"/>
          <p:cNvSpPr>
            <a:spLocks noGrp="1"/>
          </p:cNvSpPr>
          <p:nvPr>
            <p:ph type="sldNum" sz="quarter" idx="10"/>
          </p:nvPr>
        </p:nvSpPr>
        <p:spPr/>
        <p:txBody>
          <a:bodyPr/>
          <a:lstStyle/>
          <a:p>
            <a:fld id="{FDA6E8DF-C475-4CFB-A103-4BBDDC5824AE}" type="slidenum">
              <a:rPr lang="en-US" smtClean="0"/>
              <a:pPr/>
              <a:t>23</a:t>
            </a:fld>
            <a:endParaRPr lang="en-US"/>
          </a:p>
        </p:txBody>
      </p:sp>
    </p:spTree>
    <p:extLst>
      <p:ext uri="{BB962C8B-B14F-4D97-AF65-F5344CB8AC3E}">
        <p14:creationId xmlns:p14="http://schemas.microsoft.com/office/powerpoint/2010/main" val="38291995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But surely, some of you must be wondering, instead of getting stories wrong, why doesn’t the news media just wait</a:t>
            </a:r>
            <a:r>
              <a:rPr lang="en-US" sz="2000" baseline="0" dirty="0"/>
              <a:t> for the real truth?</a:t>
            </a:r>
            <a:endParaRPr lang="en-US" sz="2000" dirty="0"/>
          </a:p>
        </p:txBody>
      </p:sp>
      <p:sp>
        <p:nvSpPr>
          <p:cNvPr id="4" name="Slide Number Placeholder 3"/>
          <p:cNvSpPr>
            <a:spLocks noGrp="1"/>
          </p:cNvSpPr>
          <p:nvPr>
            <p:ph type="sldNum" sz="quarter" idx="10"/>
          </p:nvPr>
        </p:nvSpPr>
        <p:spPr/>
        <p:txBody>
          <a:bodyPr/>
          <a:lstStyle/>
          <a:p>
            <a:fld id="{FDA6E8DF-C475-4CFB-A103-4BBDDC5824AE}" type="slidenum">
              <a:rPr lang="en-US" smtClean="0"/>
              <a:pPr/>
              <a:t>24</a:t>
            </a:fld>
            <a:endParaRPr lang="en-US"/>
          </a:p>
        </p:txBody>
      </p:sp>
    </p:spTree>
    <p:extLst>
      <p:ext uri="{BB962C8B-B14F-4D97-AF65-F5344CB8AC3E}">
        <p14:creationId xmlns:p14="http://schemas.microsoft.com/office/powerpoint/2010/main" val="18567288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3608" y="400877"/>
            <a:ext cx="4891836" cy="3084445"/>
          </a:xfrm>
        </p:spPr>
      </p:sp>
      <p:sp>
        <p:nvSpPr>
          <p:cNvPr id="3" name="Notes Placeholder 2"/>
          <p:cNvSpPr>
            <a:spLocks noGrp="1"/>
          </p:cNvSpPr>
          <p:nvPr>
            <p:ph type="body" idx="1"/>
          </p:nvPr>
        </p:nvSpPr>
        <p:spPr>
          <a:xfrm>
            <a:off x="442668" y="3570700"/>
            <a:ext cx="6294475" cy="5427525"/>
          </a:xfrm>
        </p:spPr>
        <p:txBody>
          <a:bodyPr/>
          <a:lstStyle/>
          <a:p>
            <a:r>
              <a:rPr lang="en-US" sz="1800" dirty="0"/>
              <a:t>Sometimes,</a:t>
            </a:r>
            <a:r>
              <a:rPr lang="en-US" sz="1800" baseline="0" dirty="0"/>
              <a:t> when a dramatic story begins to unfold before our eyes, people turn on their TVs or check social media or websites and want to find out – no, expect to find out – what’s happening. Even if reporters on the scene know very little.</a:t>
            </a:r>
          </a:p>
          <a:p>
            <a:endParaRPr lang="en-US" sz="1800" baseline="0" dirty="0"/>
          </a:p>
          <a:p>
            <a:r>
              <a:rPr lang="en-US" sz="1800" baseline="0" dirty="0"/>
              <a:t>It’s an especially dangerous time because the pressure to provide information fast – and, first – sometimes causes reporters to get ahead of the facts. </a:t>
            </a:r>
          </a:p>
          <a:p>
            <a:endParaRPr lang="en-US" sz="1800" baseline="0" dirty="0"/>
          </a:p>
          <a:p>
            <a:r>
              <a:rPr lang="en-US" sz="1800" baseline="0" dirty="0"/>
              <a:t>Journalism – good journalism – requires time for the process of verification (a topic we will explore in depth next week). </a:t>
            </a:r>
          </a:p>
          <a:p>
            <a:endParaRPr lang="en-US" sz="1800" baseline="0" dirty="0"/>
          </a:p>
          <a:p>
            <a:r>
              <a:rPr lang="en-US" sz="1800" baseline="0" dirty="0"/>
              <a:t>It’s Boston, the day of the bloody Boston Marathon </a:t>
            </a:r>
            <a:r>
              <a:rPr lang="en-US" sz="1800" baseline="0" dirty="0" err="1"/>
              <a:t>bomibing</a:t>
            </a:r>
            <a:r>
              <a:rPr lang="en-US" sz="1800" baseline="0" dirty="0"/>
              <a:t>. At 1:45 p.m., while the </a:t>
            </a:r>
            <a:r>
              <a:rPr lang="en-US" sz="1800" baseline="0" dirty="0" err="1"/>
              <a:t>Tsarnov</a:t>
            </a:r>
            <a:r>
              <a:rPr lang="en-US" sz="1800" baseline="0" dirty="0"/>
              <a:t> brothers were still at large, CNN’s John King went on the air to report that his sources had told him an arrest had been made. Others, including the Associated Press, were reporting the same thing. Well, the sources had been mistaken. The truth was that no arrests had yet been made, and that would be clear soon after. </a:t>
            </a:r>
          </a:p>
          <a:p>
            <a:endParaRPr lang="en-US" sz="1800" dirty="0"/>
          </a:p>
        </p:txBody>
      </p:sp>
      <p:sp>
        <p:nvSpPr>
          <p:cNvPr id="4" name="Slide Number Placeholder 3"/>
          <p:cNvSpPr>
            <a:spLocks noGrp="1"/>
          </p:cNvSpPr>
          <p:nvPr>
            <p:ph type="sldNum" sz="quarter" idx="10"/>
          </p:nvPr>
        </p:nvSpPr>
        <p:spPr/>
        <p:txBody>
          <a:bodyPr/>
          <a:lstStyle/>
          <a:p>
            <a:fld id="{FDA6E8DF-C475-4CFB-A103-4BBDDC5824AE}" type="slidenum">
              <a:rPr lang="en-US" smtClean="0"/>
              <a:pPr/>
              <a:t>25</a:t>
            </a:fld>
            <a:endParaRPr lang="en-US"/>
          </a:p>
        </p:txBody>
      </p:sp>
    </p:spTree>
    <p:extLst>
      <p:ext uri="{BB962C8B-B14F-4D97-AF65-F5344CB8AC3E}">
        <p14:creationId xmlns:p14="http://schemas.microsoft.com/office/powerpoint/2010/main" val="14539816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A note</a:t>
            </a:r>
            <a:r>
              <a:rPr lang="en-US" sz="2000" baseline="0" dirty="0"/>
              <a:t> from your friendly neighborhood News Lit navigator:</a:t>
            </a:r>
          </a:p>
          <a:p>
            <a:endParaRPr lang="en-US" sz="2000" baseline="0" dirty="0"/>
          </a:p>
          <a:p>
            <a:r>
              <a:rPr lang="en-US" sz="2000" baseline="0" dirty="0"/>
              <a:t>As we mentioned during the first lecture, the first part of the course introduces key concepts that later on will be the basis for specific techniques for evaluating news sources and stories. Techniques you will put to use in the final exam and, hopefully, take away with you and use for years to come.</a:t>
            </a:r>
          </a:p>
          <a:p>
            <a:endParaRPr lang="en-US" sz="2000" baseline="0" dirty="0"/>
          </a:p>
        </p:txBody>
      </p:sp>
      <p:sp>
        <p:nvSpPr>
          <p:cNvPr id="4" name="Slide Number Placeholder 3"/>
          <p:cNvSpPr>
            <a:spLocks noGrp="1"/>
          </p:cNvSpPr>
          <p:nvPr>
            <p:ph type="sldNum" sz="quarter" idx="10"/>
          </p:nvPr>
        </p:nvSpPr>
        <p:spPr/>
        <p:txBody>
          <a:bodyPr/>
          <a:lstStyle/>
          <a:p>
            <a:fld id="{FDA6E8DF-C475-4CFB-A103-4BBDDC5824AE}" type="slidenum">
              <a:rPr lang="en-US" smtClean="0"/>
              <a:pPr/>
              <a:t>26</a:t>
            </a:fld>
            <a:endParaRPr lang="en-US"/>
          </a:p>
        </p:txBody>
      </p:sp>
    </p:spTree>
    <p:extLst>
      <p:ext uri="{BB962C8B-B14F-4D97-AF65-F5344CB8AC3E}">
        <p14:creationId xmlns:p14="http://schemas.microsoft.com/office/powerpoint/2010/main" val="37838352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aseline="0" dirty="0"/>
              <a:t>Here’s something of a preview as we look at four of these key concepts and give you a sense, though a series of “Truth Tests,” of how they will help you answer the question – But, is it true?</a:t>
            </a:r>
            <a:endParaRPr lang="en-US" sz="2000" dirty="0"/>
          </a:p>
          <a:p>
            <a:endParaRPr lang="en-US" sz="2000" dirty="0"/>
          </a:p>
        </p:txBody>
      </p:sp>
      <p:sp>
        <p:nvSpPr>
          <p:cNvPr id="4" name="Slide Number Placeholder 3"/>
          <p:cNvSpPr>
            <a:spLocks noGrp="1"/>
          </p:cNvSpPr>
          <p:nvPr>
            <p:ph type="sldNum" sz="quarter" idx="10"/>
          </p:nvPr>
        </p:nvSpPr>
        <p:spPr/>
        <p:txBody>
          <a:bodyPr/>
          <a:lstStyle/>
          <a:p>
            <a:fld id="{FDA6E8DF-C475-4CFB-A103-4BBDDC5824AE}" type="slidenum">
              <a:rPr lang="en-US" smtClean="0"/>
              <a:pPr/>
              <a:t>27</a:t>
            </a:fld>
            <a:endParaRPr lang="en-US"/>
          </a:p>
        </p:txBody>
      </p:sp>
    </p:spTree>
    <p:extLst>
      <p:ext uri="{BB962C8B-B14F-4D97-AF65-F5344CB8AC3E}">
        <p14:creationId xmlns:p14="http://schemas.microsoft.com/office/powerpoint/2010/main" val="42784580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8863" y="442913"/>
            <a:ext cx="3965575" cy="2232025"/>
          </a:xfrm>
        </p:spPr>
      </p:sp>
      <p:sp>
        <p:nvSpPr>
          <p:cNvPr id="3" name="Notes Placeholder 2"/>
          <p:cNvSpPr>
            <a:spLocks noGrp="1"/>
          </p:cNvSpPr>
          <p:nvPr>
            <p:ph type="body" idx="1"/>
          </p:nvPr>
        </p:nvSpPr>
        <p:spPr>
          <a:xfrm>
            <a:off x="200819" y="2749551"/>
            <a:ext cx="6444915" cy="5861367"/>
          </a:xfrm>
        </p:spPr>
        <p:txBody>
          <a:bodyPr>
            <a:normAutofit/>
          </a:bodyPr>
          <a:lstStyle/>
          <a:p>
            <a:r>
              <a:rPr lang="en-US" sz="2400" baseline="0" dirty="0"/>
              <a:t>Sources provide evidence, but we evaluate the reliability of sources.</a:t>
            </a:r>
          </a:p>
          <a:p>
            <a:endParaRPr lang="en-US" sz="2400" baseline="0" dirty="0"/>
          </a:p>
          <a:p>
            <a:r>
              <a:rPr lang="en-US" sz="2400" baseline="0" dirty="0"/>
              <a:t>We determine the strength/weight of evidence.</a:t>
            </a:r>
          </a:p>
          <a:p>
            <a:r>
              <a:rPr lang="en-US" sz="2400" baseline="0" dirty="0"/>
              <a:t>And nothing tells you more about how much weight to give evidence than the reliability of the source who provided it.</a:t>
            </a:r>
          </a:p>
          <a:p>
            <a:endParaRPr lang="en-US" sz="2400" dirty="0"/>
          </a:p>
        </p:txBody>
      </p:sp>
      <p:sp>
        <p:nvSpPr>
          <p:cNvPr id="4" name="Slide Number Placeholder 3"/>
          <p:cNvSpPr>
            <a:spLocks noGrp="1"/>
          </p:cNvSpPr>
          <p:nvPr>
            <p:ph type="sldNum" sz="quarter" idx="10"/>
          </p:nvPr>
        </p:nvSpPr>
        <p:spPr/>
        <p:txBody>
          <a:bodyPr/>
          <a:lstStyle/>
          <a:p>
            <a:fld id="{FDA6E8DF-C475-4CFB-A103-4BBDDC5824AE}" type="slidenum">
              <a:rPr lang="en-US" smtClean="0"/>
              <a:pPr/>
              <a:t>28</a:t>
            </a:fld>
            <a:endParaRPr lang="en-US"/>
          </a:p>
        </p:txBody>
      </p:sp>
    </p:spTree>
    <p:extLst>
      <p:ext uri="{BB962C8B-B14F-4D97-AF65-F5344CB8AC3E}">
        <p14:creationId xmlns:p14="http://schemas.microsoft.com/office/powerpoint/2010/main" val="28541257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1593850" y="241300"/>
            <a:ext cx="3657600" cy="2057400"/>
          </a:xfrm>
          <a:noFill/>
          <a:ln>
            <a:solidFill>
              <a:srgbClr val="000000"/>
            </a:solidFill>
            <a:miter lim="800000"/>
            <a:headEnd/>
            <a:tailEnd/>
          </a:ln>
        </p:spPr>
      </p:sp>
      <p:sp>
        <p:nvSpPr>
          <p:cNvPr id="33795" name="Notes Placeholder 2"/>
          <p:cNvSpPr>
            <a:spLocks noGrp="1"/>
          </p:cNvSpPr>
          <p:nvPr>
            <p:ph type="body" idx="1"/>
          </p:nvPr>
        </p:nvSpPr>
        <p:spPr bwMode="auto">
          <a:xfrm>
            <a:off x="350875" y="2528041"/>
            <a:ext cx="6094041" cy="6705599"/>
          </a:xfrm>
          <a:noFill/>
        </p:spPr>
        <p:txBody>
          <a:bodyPr wrap="square" numCol="1" anchor="t" anchorCtr="0" compatLnSpc="1">
            <a:prstTxWarp prst="textNoShape">
              <a:avLst/>
            </a:prstTxWarp>
            <a:noAutofit/>
          </a:bodyPr>
          <a:lstStyle/>
          <a:p>
            <a:pPr>
              <a:spcBef>
                <a:spcPct val="0"/>
              </a:spcBef>
            </a:pPr>
            <a:r>
              <a:rPr lang="en-US" sz="2000" dirty="0"/>
              <a:t>What about the classic tale of the blind men and the elephant? They compare what they feel and cannot agree what it is.</a:t>
            </a:r>
          </a:p>
          <a:p>
            <a:pPr>
              <a:spcBef>
                <a:spcPct val="0"/>
              </a:spcBef>
            </a:pPr>
            <a:endParaRPr lang="en-US" sz="2000" dirty="0"/>
          </a:p>
          <a:p>
            <a:pPr>
              <a:spcBef>
                <a:spcPct val="0"/>
              </a:spcBef>
            </a:pPr>
            <a:r>
              <a:rPr lang="en-US" sz="2000" dirty="0"/>
              <a:t>It is notable that the moral of this story is not that the truth is relative. No matter how many perspectives and theories there may be on what an elephant is, </a:t>
            </a:r>
            <a:r>
              <a:rPr lang="en-US" sz="2000" b="1" dirty="0"/>
              <a:t>there is a real elephant, and that elephant is a certain way independent of the blind men’s theories.</a:t>
            </a:r>
            <a:r>
              <a:rPr lang="en-US" sz="2000" dirty="0"/>
              <a:t>  </a:t>
            </a:r>
          </a:p>
          <a:p>
            <a:pPr>
              <a:spcBef>
                <a:spcPct val="0"/>
              </a:spcBef>
            </a:pPr>
            <a:endParaRPr lang="en-US" sz="2000" dirty="0"/>
          </a:p>
          <a:p>
            <a:pPr>
              <a:spcBef>
                <a:spcPct val="0"/>
              </a:spcBef>
            </a:pPr>
            <a:r>
              <a:rPr lang="en-US" sz="2000" dirty="0"/>
              <a:t>The point is that sometimes all we have are those disparate observations based on individuals’ point of view. Seeking the truth means not only presenting all </a:t>
            </a:r>
            <a:r>
              <a:rPr lang="en-US" sz="2000" u="sng" dirty="0"/>
              <a:t>relevant</a:t>
            </a:r>
            <a:r>
              <a:rPr lang="en-US" sz="2000" dirty="0"/>
              <a:t> perspectives but also analyzing them to see where they agree and disagree – what do we know about the elephant and what is uncertain? That’s the best available truth.</a:t>
            </a:r>
          </a:p>
        </p:txBody>
      </p:sp>
      <p:sp>
        <p:nvSpPr>
          <p:cNvPr id="33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FE72DC5-BBBF-475F-8648-8FD482574D51}" type="slidenum">
              <a:rPr lang="en-US">
                <a:solidFill>
                  <a:prstClr val="white"/>
                </a:solidFill>
              </a:rPr>
              <a:pPr/>
              <a:t>29</a:t>
            </a:fld>
            <a:endParaRPr lang="en-US">
              <a:solidFill>
                <a:prstClr val="white"/>
              </a:solidFill>
            </a:endParaRPr>
          </a:p>
        </p:txBody>
      </p:sp>
    </p:spTree>
    <p:extLst>
      <p:ext uri="{BB962C8B-B14F-4D97-AF65-F5344CB8AC3E}">
        <p14:creationId xmlns:p14="http://schemas.microsoft.com/office/powerpoint/2010/main" val="1382528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9775" y="538163"/>
            <a:ext cx="5486400" cy="3086100"/>
          </a:xfrm>
        </p:spPr>
      </p:sp>
      <p:sp>
        <p:nvSpPr>
          <p:cNvPr id="3" name="Notes Placeholder 2"/>
          <p:cNvSpPr>
            <a:spLocks noGrp="1"/>
          </p:cNvSpPr>
          <p:nvPr>
            <p:ph type="body" idx="1"/>
          </p:nvPr>
        </p:nvSpPr>
        <p:spPr>
          <a:xfrm>
            <a:off x="404038" y="3880884"/>
            <a:ext cx="6156251" cy="5039832"/>
          </a:xfrm>
        </p:spPr>
        <p:txBody>
          <a:bodyPr/>
          <a:lstStyle/>
          <a:p>
            <a:r>
              <a:rPr lang="en-US" sz="1700" dirty="0"/>
              <a:t>Truman had gone to sleep that evening believing he had lost the election to New York Gov. Thomas E. Dewey. The Chicago Tribune’s decision to go ahead with the headline was based on polls, including the well-respected Gallup Poll, which had showed Dewey well out in front of Truman (who had only become president in 1945 upon the death of FDR).  In one of the greatest upsets in American political history, Truman won the electoral vote (the only vote that counts) by the substantial margin of 303-189. He won the popular vote by 3 million votes.</a:t>
            </a:r>
          </a:p>
          <a:p>
            <a:endParaRPr lang="en-US" sz="1700" dirty="0"/>
          </a:p>
          <a:p>
            <a:r>
              <a:rPr lang="en-US" sz="1700" dirty="0"/>
              <a:t>Fast forward to March 8, 2016, and as voters go to the polls in the Michigan Democratic Party primary, all the polls say it will be an easy win for Hillary Clinton. A win by Bernie Sanders would be “among the greatest polling errors in primary history,” said Nate Silver, editor and founder of </a:t>
            </a:r>
            <a:r>
              <a:rPr lang="en-US" sz="1700" dirty="0">
                <a:hlinkClick r:id="rId3"/>
              </a:rPr>
              <a:t>FiveThirtyEight.com</a:t>
            </a:r>
            <a:r>
              <a:rPr lang="en-US" sz="1700" dirty="0"/>
              <a:t>, the news data site named after the 538 votes in the Electoral College. And that's just what happened. Sanders upset Clinton with a narrow win no one saw coming.</a:t>
            </a:r>
          </a:p>
          <a:p>
            <a:endParaRPr lang="en-US" sz="1700" dirty="0"/>
          </a:p>
          <a:p>
            <a:endParaRPr lang="en-US" sz="1700" dirty="0"/>
          </a:p>
          <a:p>
            <a:endParaRPr lang="en-US" sz="1700" dirty="0"/>
          </a:p>
        </p:txBody>
      </p:sp>
      <p:sp>
        <p:nvSpPr>
          <p:cNvPr id="4" name="Slide Number Placeholder 3"/>
          <p:cNvSpPr>
            <a:spLocks noGrp="1"/>
          </p:cNvSpPr>
          <p:nvPr>
            <p:ph type="sldNum" sz="quarter" idx="10"/>
          </p:nvPr>
        </p:nvSpPr>
        <p:spPr/>
        <p:txBody>
          <a:bodyPr/>
          <a:lstStyle/>
          <a:p>
            <a:fld id="{510AF58B-48CD-4D2E-99EC-1AF194DBDEE8}" type="slidenum">
              <a:rPr lang="en-US" smtClean="0"/>
              <a:t>3</a:t>
            </a:fld>
            <a:endParaRPr lang="en-US"/>
          </a:p>
        </p:txBody>
      </p:sp>
    </p:spTree>
    <p:extLst>
      <p:ext uri="{BB962C8B-B14F-4D97-AF65-F5344CB8AC3E}">
        <p14:creationId xmlns:p14="http://schemas.microsoft.com/office/powerpoint/2010/main" val="8452469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800" y="82550"/>
            <a:ext cx="6205538" cy="3490913"/>
          </a:xfrm>
        </p:spPr>
      </p:sp>
      <p:sp>
        <p:nvSpPr>
          <p:cNvPr id="3" name="Notes Placeholder 2"/>
          <p:cNvSpPr>
            <a:spLocks noGrp="1"/>
          </p:cNvSpPr>
          <p:nvPr>
            <p:ph type="body" idx="1"/>
          </p:nvPr>
        </p:nvSpPr>
        <p:spPr>
          <a:xfrm>
            <a:off x="200819" y="3740151"/>
            <a:ext cx="6477000" cy="4870768"/>
          </a:xfrm>
        </p:spPr>
        <p:txBody>
          <a:bodyPr>
            <a:normAutofit/>
          </a:bodyPr>
          <a:lstStyle/>
          <a:p>
            <a:r>
              <a:rPr lang="en-US" sz="2000" b="1" dirty="0"/>
              <a:t>ANIMATION: EACH QUESTION COMES UP WITH A CLICK</a:t>
            </a:r>
          </a:p>
          <a:p>
            <a:r>
              <a:rPr lang="en-US" sz="2000" dirty="0"/>
              <a:t>We have an entire lecture later this semester that will explore techniques</a:t>
            </a:r>
            <a:r>
              <a:rPr lang="en-US" sz="2000" baseline="0" dirty="0"/>
              <a:t> for evaluating sources, but in the meantime, as you read or watch news stories, think about these questions.</a:t>
            </a:r>
            <a:endParaRPr lang="en-US" sz="2000" dirty="0"/>
          </a:p>
        </p:txBody>
      </p:sp>
      <p:sp>
        <p:nvSpPr>
          <p:cNvPr id="4" name="Slide Number Placeholder 3"/>
          <p:cNvSpPr>
            <a:spLocks noGrp="1"/>
          </p:cNvSpPr>
          <p:nvPr>
            <p:ph type="sldNum" sz="quarter" idx="10"/>
          </p:nvPr>
        </p:nvSpPr>
        <p:spPr/>
        <p:txBody>
          <a:bodyPr/>
          <a:lstStyle/>
          <a:p>
            <a:fld id="{FDA6E8DF-C475-4CFB-A103-4BBDDC5824AE}" type="slidenum">
              <a:rPr lang="en-US" smtClean="0"/>
              <a:pPr/>
              <a:t>30</a:t>
            </a:fld>
            <a:endParaRPr lang="en-US"/>
          </a:p>
        </p:txBody>
      </p:sp>
    </p:spTree>
    <p:extLst>
      <p:ext uri="{BB962C8B-B14F-4D97-AF65-F5344CB8AC3E}">
        <p14:creationId xmlns:p14="http://schemas.microsoft.com/office/powerpoint/2010/main" val="19841277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5088" y="442913"/>
            <a:ext cx="3965575" cy="2232025"/>
          </a:xfrm>
        </p:spPr>
      </p:sp>
      <p:sp>
        <p:nvSpPr>
          <p:cNvPr id="3" name="Notes Placeholder 2"/>
          <p:cNvSpPr>
            <a:spLocks noGrp="1"/>
          </p:cNvSpPr>
          <p:nvPr>
            <p:ph type="body" idx="1"/>
          </p:nvPr>
        </p:nvSpPr>
        <p:spPr>
          <a:xfrm>
            <a:off x="200819" y="2749551"/>
            <a:ext cx="6444915" cy="5861367"/>
          </a:xfrm>
        </p:spPr>
        <p:txBody>
          <a:bodyPr>
            <a:normAutofit/>
          </a:bodyPr>
          <a:lstStyle/>
          <a:p>
            <a:r>
              <a:rPr lang="en-US" sz="2400" dirty="0"/>
              <a:t>Viewing</a:t>
            </a:r>
            <a:r>
              <a:rPr lang="en-US" sz="2400" baseline="0" dirty="0"/>
              <a:t> individual facts in context is making sure you see the whole picture as you try to understand the overall truth. </a:t>
            </a:r>
            <a:endParaRPr lang="en-US" sz="2400" dirty="0"/>
          </a:p>
        </p:txBody>
      </p:sp>
      <p:sp>
        <p:nvSpPr>
          <p:cNvPr id="4" name="Slide Number Placeholder 3"/>
          <p:cNvSpPr>
            <a:spLocks noGrp="1"/>
          </p:cNvSpPr>
          <p:nvPr>
            <p:ph type="sldNum" sz="quarter" idx="10"/>
          </p:nvPr>
        </p:nvSpPr>
        <p:spPr/>
        <p:txBody>
          <a:bodyPr/>
          <a:lstStyle/>
          <a:p>
            <a:fld id="{FDA6E8DF-C475-4CFB-A103-4BBDDC5824AE}" type="slidenum">
              <a:rPr lang="en-US" smtClean="0"/>
              <a:pPr/>
              <a:t>31</a:t>
            </a:fld>
            <a:endParaRPr lang="en-US"/>
          </a:p>
        </p:txBody>
      </p:sp>
    </p:spTree>
    <p:extLst>
      <p:ext uri="{BB962C8B-B14F-4D97-AF65-F5344CB8AC3E}">
        <p14:creationId xmlns:p14="http://schemas.microsoft.com/office/powerpoint/2010/main" val="31866353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481013"/>
            <a:ext cx="5792788" cy="3259137"/>
          </a:xfrm>
        </p:spPr>
      </p:sp>
      <p:sp>
        <p:nvSpPr>
          <p:cNvPr id="3" name="Notes Placeholder 2"/>
          <p:cNvSpPr>
            <a:spLocks noGrp="1"/>
          </p:cNvSpPr>
          <p:nvPr>
            <p:ph type="body" idx="1"/>
          </p:nvPr>
        </p:nvSpPr>
        <p:spPr>
          <a:xfrm>
            <a:off x="200819" y="3740151"/>
            <a:ext cx="6629400" cy="5181600"/>
          </a:xfrm>
        </p:spPr>
        <p:txBody>
          <a:bodyPr>
            <a:normAutofit/>
          </a:bodyPr>
          <a:lstStyle/>
          <a:p>
            <a:endParaRPr lang="en-US" sz="2000" dirty="0"/>
          </a:p>
          <a:p>
            <a:r>
              <a:rPr lang="en-US" sz="2000" b="1" dirty="0"/>
              <a:t>Animation:</a:t>
            </a:r>
            <a:r>
              <a:rPr lang="en-US" sz="2000" b="1" baseline="0" dirty="0"/>
              <a:t> </a:t>
            </a:r>
            <a:r>
              <a:rPr lang="en-US" sz="2000" b="1" dirty="0" err="1"/>
              <a:t>Click1</a:t>
            </a:r>
            <a:r>
              <a:rPr lang="en-US" sz="2000" b="1" dirty="0"/>
              <a:t>=</a:t>
            </a:r>
            <a:r>
              <a:rPr lang="en-US" sz="2000" b="1" baseline="0" dirty="0"/>
              <a:t>Photo, </a:t>
            </a:r>
            <a:r>
              <a:rPr lang="en-US" sz="2000" b="1" dirty="0" err="1"/>
              <a:t>Click2</a:t>
            </a:r>
            <a:r>
              <a:rPr lang="en-US" sz="2000" b="1" dirty="0"/>
              <a:t>= </a:t>
            </a:r>
            <a:r>
              <a:rPr lang="en-US" sz="2000" b="1" baseline="0" dirty="0"/>
              <a:t>Headline, </a:t>
            </a:r>
            <a:r>
              <a:rPr lang="en-US" sz="2000" b="1" dirty="0" err="1"/>
              <a:t>Click3</a:t>
            </a:r>
            <a:r>
              <a:rPr lang="en-US" sz="2000" b="1" dirty="0"/>
              <a:t>= Excerpt</a:t>
            </a:r>
            <a:endParaRPr lang="en-US" sz="2000" b="1" baseline="0" dirty="0"/>
          </a:p>
          <a:p>
            <a:r>
              <a:rPr lang="en-US" sz="2000" b="1" dirty="0"/>
              <a:t>Click - </a:t>
            </a:r>
            <a:r>
              <a:rPr lang="en-US" sz="2000" dirty="0"/>
              <a:t>You see a photo of a toddler chained to a tree. What do you think?</a:t>
            </a:r>
          </a:p>
          <a:p>
            <a:r>
              <a:rPr lang="en-US" sz="2000" b="1" dirty="0"/>
              <a:t>Click</a:t>
            </a:r>
          </a:p>
          <a:p>
            <a:r>
              <a:rPr lang="en-US" sz="2000" dirty="0"/>
              <a:t>Now what do you think?</a:t>
            </a:r>
          </a:p>
          <a:p>
            <a:r>
              <a:rPr lang="en-US" sz="2000" b="1" dirty="0" err="1"/>
              <a:t>Click:</a:t>
            </a:r>
            <a:r>
              <a:rPr lang="en-US" sz="2000" dirty="0" err="1"/>
              <a:t>Reporter</a:t>
            </a:r>
            <a:r>
              <a:rPr lang="en-US" sz="2000" dirty="0"/>
              <a:t> Tania </a:t>
            </a:r>
            <a:r>
              <a:rPr lang="en-US" sz="2000" dirty="0" err="1"/>
              <a:t>Branigan</a:t>
            </a:r>
            <a:r>
              <a:rPr lang="en-US" sz="2000" dirty="0"/>
              <a:t> in Beijing interviews the father, who says his daughter was abducted, so while he must work, he chains up the boy, </a:t>
            </a:r>
            <a:r>
              <a:rPr lang="en-US" sz="2000" dirty="0" err="1"/>
              <a:t>Jingdan</a:t>
            </a:r>
            <a:r>
              <a:rPr lang="en-US" sz="2000" dirty="0"/>
              <a:t>.</a:t>
            </a:r>
          </a:p>
          <a:p>
            <a:r>
              <a:rPr lang="en-US" sz="2000" dirty="0"/>
              <a:t>that change how you see the photo? That is context, what you might call “The Rest of the Story.”</a:t>
            </a:r>
          </a:p>
          <a:p>
            <a:r>
              <a:rPr lang="en-US" sz="2000" dirty="0"/>
              <a:t>As a news consumer, if you don’t look for context, you can miss the story. </a:t>
            </a:r>
          </a:p>
          <a:p>
            <a:r>
              <a:rPr lang="en-US" sz="2000" dirty="0"/>
              <a:t>http://www.dailymail.co.uk/news/article-1248252/Chinese-boy-chained-lamp-post-dad.html</a:t>
            </a:r>
          </a:p>
          <a:p>
            <a:endParaRPr lang="en-US" sz="2000" dirty="0"/>
          </a:p>
        </p:txBody>
      </p:sp>
      <p:sp>
        <p:nvSpPr>
          <p:cNvPr id="4" name="Slide Number Placeholder 3"/>
          <p:cNvSpPr>
            <a:spLocks noGrp="1"/>
          </p:cNvSpPr>
          <p:nvPr>
            <p:ph type="sldNum" sz="quarter" idx="10"/>
          </p:nvPr>
        </p:nvSpPr>
        <p:spPr/>
        <p:txBody>
          <a:bodyPr/>
          <a:lstStyle/>
          <a:p>
            <a:fld id="{481FC867-57A8-4705-8B6F-1F5315DFB15E}" type="slidenum">
              <a:rPr lang="en-US" smtClean="0"/>
              <a:pPr/>
              <a:t>32</a:t>
            </a:fld>
            <a:endParaRPr lang="en-US"/>
          </a:p>
        </p:txBody>
      </p:sp>
    </p:spTree>
    <p:extLst>
      <p:ext uri="{BB962C8B-B14F-4D97-AF65-F5344CB8AC3E}">
        <p14:creationId xmlns:p14="http://schemas.microsoft.com/office/powerpoint/2010/main" val="1515814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7113" y="442913"/>
            <a:ext cx="3965575" cy="2232025"/>
          </a:xfrm>
        </p:spPr>
      </p:sp>
      <p:sp>
        <p:nvSpPr>
          <p:cNvPr id="3" name="Notes Placeholder 2"/>
          <p:cNvSpPr>
            <a:spLocks noGrp="1"/>
          </p:cNvSpPr>
          <p:nvPr>
            <p:ph type="body" idx="1"/>
          </p:nvPr>
        </p:nvSpPr>
        <p:spPr>
          <a:xfrm>
            <a:off x="200819" y="2749551"/>
            <a:ext cx="6444915" cy="5861367"/>
          </a:xfrm>
        </p:spPr>
        <p:txBody>
          <a:bodyPr>
            <a:normAutofit/>
          </a:bodyPr>
          <a:lstStyle/>
          <a:p>
            <a:r>
              <a:rPr lang="en-US" sz="2400" dirty="0"/>
              <a:t>Transparency in polling reveals the circumstances, assumptions and limitations readers should take into account when evaluating the results.</a:t>
            </a:r>
          </a:p>
          <a:p>
            <a:endParaRPr lang="en-US" sz="2400" dirty="0"/>
          </a:p>
          <a:p>
            <a:r>
              <a:rPr lang="en-US" sz="2400" dirty="0"/>
              <a:t>Good journalists are no less upfront and honest about the reports they put together for you.</a:t>
            </a:r>
          </a:p>
        </p:txBody>
      </p:sp>
      <p:sp>
        <p:nvSpPr>
          <p:cNvPr id="4" name="Slide Number Placeholder 3"/>
          <p:cNvSpPr>
            <a:spLocks noGrp="1"/>
          </p:cNvSpPr>
          <p:nvPr>
            <p:ph type="sldNum" sz="quarter" idx="10"/>
          </p:nvPr>
        </p:nvSpPr>
        <p:spPr/>
        <p:txBody>
          <a:bodyPr/>
          <a:lstStyle/>
          <a:p>
            <a:fld id="{FDA6E8DF-C475-4CFB-A103-4BBDDC5824AE}" type="slidenum">
              <a:rPr lang="en-US" smtClean="0"/>
              <a:pPr/>
              <a:t>33</a:t>
            </a:fld>
            <a:endParaRPr lang="en-US"/>
          </a:p>
        </p:txBody>
      </p:sp>
    </p:spTree>
    <p:extLst>
      <p:ext uri="{BB962C8B-B14F-4D97-AF65-F5344CB8AC3E}">
        <p14:creationId xmlns:p14="http://schemas.microsoft.com/office/powerpoint/2010/main" val="9091463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15938"/>
            <a:ext cx="5486400" cy="3086100"/>
          </a:xfrm>
        </p:spPr>
      </p:sp>
      <p:sp>
        <p:nvSpPr>
          <p:cNvPr id="3" name="Notes Placeholder 2"/>
          <p:cNvSpPr>
            <a:spLocks noGrp="1"/>
          </p:cNvSpPr>
          <p:nvPr>
            <p:ph type="body" idx="1"/>
          </p:nvPr>
        </p:nvSpPr>
        <p:spPr>
          <a:xfrm>
            <a:off x="685801" y="3847657"/>
            <a:ext cx="5746898" cy="3600451"/>
          </a:xfrm>
        </p:spPr>
        <p:txBody>
          <a:bodyPr/>
          <a:lstStyle/>
          <a:p>
            <a:r>
              <a:rPr lang="en-US" sz="2000" dirty="0"/>
              <a:t>When ordinary news consumers finish reading or watching a news story, they might ask themselves what they just learned.</a:t>
            </a:r>
          </a:p>
          <a:p>
            <a:endParaRPr lang="en-US" sz="2000" dirty="0"/>
          </a:p>
          <a:p>
            <a:r>
              <a:rPr lang="en-US" sz="2000" dirty="0"/>
              <a:t>Critically thinking news consumers don’t just ask themselves “what do I know?”</a:t>
            </a:r>
          </a:p>
          <a:p>
            <a:endParaRPr lang="en-US" sz="2000" dirty="0"/>
          </a:p>
          <a:p>
            <a:r>
              <a:rPr lang="en-US" sz="2000" dirty="0"/>
              <a:t>They ask, “How do I know it?” and “What don’t I know?”</a:t>
            </a:r>
          </a:p>
          <a:p>
            <a:endParaRPr lang="en-US" sz="2000" dirty="0"/>
          </a:p>
          <a:p>
            <a:r>
              <a:rPr lang="en-US" sz="2000" dirty="0"/>
              <a:t>The best news stories answer those questions. And they do it by being transparent about the newsgathering process.</a:t>
            </a:r>
          </a:p>
          <a:p>
            <a:endParaRPr lang="en-US" sz="2000" dirty="0"/>
          </a:p>
        </p:txBody>
      </p:sp>
      <p:sp>
        <p:nvSpPr>
          <p:cNvPr id="4" name="Slide Number Placeholder 3"/>
          <p:cNvSpPr>
            <a:spLocks noGrp="1"/>
          </p:cNvSpPr>
          <p:nvPr>
            <p:ph type="sldNum" sz="quarter" idx="10"/>
          </p:nvPr>
        </p:nvSpPr>
        <p:spPr/>
        <p:txBody>
          <a:bodyPr/>
          <a:lstStyle/>
          <a:p>
            <a:fld id="{510AF58B-48CD-4D2E-99EC-1AF194DBDEE8}" type="slidenum">
              <a:rPr lang="en-US" smtClean="0"/>
              <a:t>34</a:t>
            </a:fld>
            <a:endParaRPr lang="en-US"/>
          </a:p>
        </p:txBody>
      </p:sp>
    </p:spTree>
    <p:extLst>
      <p:ext uri="{BB962C8B-B14F-4D97-AF65-F5344CB8AC3E}">
        <p14:creationId xmlns:p14="http://schemas.microsoft.com/office/powerpoint/2010/main" val="30763580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7613" y="322263"/>
            <a:ext cx="3967162" cy="2232025"/>
          </a:xfrm>
        </p:spPr>
      </p:sp>
      <p:sp>
        <p:nvSpPr>
          <p:cNvPr id="3" name="Notes Placeholder 2"/>
          <p:cNvSpPr>
            <a:spLocks noGrp="1"/>
          </p:cNvSpPr>
          <p:nvPr>
            <p:ph type="body" idx="1"/>
          </p:nvPr>
        </p:nvSpPr>
        <p:spPr>
          <a:xfrm>
            <a:off x="861238" y="2749551"/>
            <a:ext cx="4667693" cy="5861367"/>
          </a:xfrm>
        </p:spPr>
        <p:txBody>
          <a:bodyPr>
            <a:normAutofit/>
          </a:bodyPr>
          <a:lstStyle/>
          <a:p>
            <a:r>
              <a:rPr lang="en-US" sz="2000" dirty="0"/>
              <a:t>It’s worth remembering at this moment the cautionary tale from the aftermath of Hurricane Katrina that we shared last week about the importance of direct evidence. Always invoke the News Literacy metaphor by asking yourself if the reporter “opened the freezer” – verified the truth with direct evidence, not just the say-so of others.</a:t>
            </a:r>
          </a:p>
        </p:txBody>
      </p:sp>
      <p:sp>
        <p:nvSpPr>
          <p:cNvPr id="4" name="Slide Number Placeholder 3"/>
          <p:cNvSpPr>
            <a:spLocks noGrp="1"/>
          </p:cNvSpPr>
          <p:nvPr>
            <p:ph type="sldNum" sz="quarter" idx="10"/>
          </p:nvPr>
        </p:nvSpPr>
        <p:spPr/>
        <p:txBody>
          <a:bodyPr/>
          <a:lstStyle/>
          <a:p>
            <a:fld id="{FDA6E8DF-C475-4CFB-A103-4BBDDC5824AE}" type="slidenum">
              <a:rPr lang="en-US" smtClean="0"/>
              <a:pPr/>
              <a:t>35</a:t>
            </a:fld>
            <a:endParaRPr lang="en-US"/>
          </a:p>
        </p:txBody>
      </p:sp>
    </p:spTree>
    <p:extLst>
      <p:ext uri="{BB962C8B-B14F-4D97-AF65-F5344CB8AC3E}">
        <p14:creationId xmlns:p14="http://schemas.microsoft.com/office/powerpoint/2010/main" val="33794083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6500" y="342900"/>
            <a:ext cx="3968750" cy="2233613"/>
          </a:xfrm>
        </p:spPr>
      </p:sp>
      <p:sp>
        <p:nvSpPr>
          <p:cNvPr id="3" name="Notes Placeholder 2"/>
          <p:cNvSpPr>
            <a:spLocks noGrp="1"/>
          </p:cNvSpPr>
          <p:nvPr>
            <p:ph type="body" idx="1"/>
          </p:nvPr>
        </p:nvSpPr>
        <p:spPr>
          <a:xfrm>
            <a:off x="200819" y="2749551"/>
            <a:ext cx="6444915" cy="5861367"/>
          </a:xfrm>
        </p:spPr>
        <p:txBody>
          <a:bodyPr>
            <a:noAutofit/>
          </a:bodyPr>
          <a:lstStyle/>
          <a:p>
            <a:r>
              <a:rPr lang="en-US" sz="2000" dirty="0"/>
              <a:t>The key to this verification process is first determining if a statement can be verified, ideally by direct evidence — eyewitness testimony, physical evidence like a fingerprint or DNA, a document, photo, audio or video recording that establishes a fact. Public statements by candidates become part of the public record and can frequently be verified by video or audio recordings. On their own, videos</a:t>
            </a:r>
            <a:r>
              <a:rPr lang="en-US" sz="2000" baseline="0" dirty="0"/>
              <a:t> and photographs are stronger evidence that documentary evidence.  The eyewitness account from a journalist is stronger than the eyewitness account from a citizen.</a:t>
            </a:r>
            <a:endParaRPr lang="en-US" sz="2000" b="0" dirty="0"/>
          </a:p>
        </p:txBody>
      </p:sp>
      <p:sp>
        <p:nvSpPr>
          <p:cNvPr id="4" name="Slide Number Placeholder 3"/>
          <p:cNvSpPr>
            <a:spLocks noGrp="1"/>
          </p:cNvSpPr>
          <p:nvPr>
            <p:ph type="sldNum" sz="quarter" idx="10"/>
          </p:nvPr>
        </p:nvSpPr>
        <p:spPr/>
        <p:txBody>
          <a:bodyPr/>
          <a:lstStyle/>
          <a:p>
            <a:fld id="{FDA6E8DF-C475-4CFB-A103-4BBDDC5824AE}" type="slidenum">
              <a:rPr lang="en-US" smtClean="0"/>
              <a:pPr/>
              <a:t>36</a:t>
            </a:fld>
            <a:endParaRPr lang="en-US"/>
          </a:p>
        </p:txBody>
      </p:sp>
    </p:spTree>
    <p:extLst>
      <p:ext uri="{BB962C8B-B14F-4D97-AF65-F5344CB8AC3E}">
        <p14:creationId xmlns:p14="http://schemas.microsoft.com/office/powerpoint/2010/main" val="21980128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8466" y="4400549"/>
            <a:ext cx="5847907" cy="3600451"/>
          </a:xfrm>
        </p:spPr>
        <p:txBody>
          <a:bodyPr/>
          <a:lstStyle/>
          <a:p>
            <a:r>
              <a:rPr lang="en-US" sz="1800" dirty="0"/>
              <a:t>Time to put all you’ve learned today to work. In general, TV news more  than any other medium, is the place to be for  stories with great video, dramatic stories unfolding before our eyes. Stories involving numbers and any level of complexity, stories that demand context and transparency, are not its strength. And yet, for so many consumers, TV is their primary news medium.  </a:t>
            </a:r>
          </a:p>
          <a:p>
            <a:endParaRPr lang="en-US" sz="1800" dirty="0"/>
          </a:p>
          <a:p>
            <a:r>
              <a:rPr lang="en-US" sz="1800" dirty="0"/>
              <a:t>Let’s watch this report from a local cable TV news station on Long Island about the results of a political poll. Think about what’s you’ve learned about polls, about context, transparency and provisional truth as you watch and take some notes.</a:t>
            </a:r>
          </a:p>
          <a:p>
            <a:endParaRPr lang="en-US" sz="1800" dirty="0"/>
          </a:p>
          <a:p>
            <a:r>
              <a:rPr lang="en-US" sz="1800" dirty="0"/>
              <a:t>((CLICK STARTS VIDEO))</a:t>
            </a:r>
          </a:p>
        </p:txBody>
      </p:sp>
      <p:sp>
        <p:nvSpPr>
          <p:cNvPr id="4" name="Slide Number Placeholder 3"/>
          <p:cNvSpPr>
            <a:spLocks noGrp="1"/>
          </p:cNvSpPr>
          <p:nvPr>
            <p:ph type="sldNum" sz="quarter" idx="10"/>
          </p:nvPr>
        </p:nvSpPr>
        <p:spPr/>
        <p:txBody>
          <a:bodyPr/>
          <a:lstStyle/>
          <a:p>
            <a:fld id="{510AF58B-48CD-4D2E-99EC-1AF194DBDEE8}" type="slidenum">
              <a:rPr lang="en-US" smtClean="0"/>
              <a:t>37</a:t>
            </a:fld>
            <a:endParaRPr lang="en-US"/>
          </a:p>
        </p:txBody>
      </p:sp>
    </p:spTree>
    <p:extLst>
      <p:ext uri="{BB962C8B-B14F-4D97-AF65-F5344CB8AC3E}">
        <p14:creationId xmlns:p14="http://schemas.microsoft.com/office/powerpoint/2010/main" val="41909002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0100" y="215900"/>
            <a:ext cx="4516537" cy="2540552"/>
          </a:xfrm>
        </p:spPr>
      </p:sp>
      <p:sp>
        <p:nvSpPr>
          <p:cNvPr id="3" name="Notes Placeholder 2"/>
          <p:cNvSpPr>
            <a:spLocks noGrp="1"/>
          </p:cNvSpPr>
          <p:nvPr>
            <p:ph type="body" idx="1"/>
          </p:nvPr>
        </p:nvSpPr>
        <p:spPr>
          <a:xfrm>
            <a:off x="247324" y="2929263"/>
            <a:ext cx="6484780" cy="6214737"/>
          </a:xfrm>
        </p:spPr>
        <p:txBody>
          <a:bodyPr/>
          <a:lstStyle/>
          <a:p>
            <a:pPr marL="228600" indent="-228600">
              <a:buFont typeface="+mj-lt"/>
              <a:buAutoNum type="arabicPeriod"/>
            </a:pPr>
            <a:r>
              <a:rPr lang="en-US" sz="1800" dirty="0"/>
              <a:t>No. Like the TV reporter, the pollsters talked with Long Islanders, the primary audience for both Newsday and News 12. The report did not point out Long Islanders represented less than 2 million of the 11.7 million New York state voters registered in November 2015. Like the national polling results, these were more interesting than important. </a:t>
            </a:r>
            <a:br>
              <a:rPr lang="en-US" sz="1800" dirty="0"/>
            </a:br>
            <a:endParaRPr lang="en-US" sz="1800" dirty="0"/>
          </a:p>
          <a:p>
            <a:pPr marL="228600" indent="-228600">
              <a:buFont typeface="+mj-lt"/>
              <a:buAutoNum type="arabicPeriod"/>
            </a:pPr>
            <a:r>
              <a:rPr lang="en-US" sz="1800" dirty="0"/>
              <a:t>The TV report didn’t tell you if the poll talked to registered or likely voters or when it was conducted.</a:t>
            </a:r>
            <a:br>
              <a:rPr lang="en-US" sz="1800" dirty="0"/>
            </a:br>
            <a:endParaRPr lang="en-US" sz="1800" dirty="0"/>
          </a:p>
          <a:p>
            <a:pPr marL="228600" indent="-228600">
              <a:buFont typeface="+mj-lt"/>
              <a:buAutoNum type="arabicPeriod"/>
            </a:pPr>
            <a:r>
              <a:rPr lang="en-US" sz="1800" dirty="0"/>
              <a:t>We know the polling was done by two news organizations in conjunction with Sienna College, so it was certainly independent. And the graphic included the  margin of error, which was particularly important in the hypothetical Trump vs. Clinton matchup. The three-point difference separating the candidates within the poll’s margin of error of plus or minus 3.1 percentage points. But the reporter never pointed that out.</a:t>
            </a:r>
            <a:br>
              <a:rPr lang="en-US" sz="1800" dirty="0"/>
            </a:br>
            <a:endParaRPr lang="en-US" sz="1800" dirty="0"/>
          </a:p>
          <a:p>
            <a:pPr marL="228600" indent="-228600">
              <a:buFont typeface="+mj-lt"/>
              <a:buAutoNum type="arabicPeriod"/>
            </a:pPr>
            <a:r>
              <a:rPr lang="en-US" sz="1800" dirty="0"/>
              <a:t>The TV report provided very little information about the poll, beyond the major results. It did make us hungry. And what about the other kid who got no ice cream cone?</a:t>
            </a:r>
          </a:p>
          <a:p>
            <a:pPr marL="228600" indent="-228600">
              <a:buFont typeface="+mj-lt"/>
              <a:buAutoNum type="arabicPeriod"/>
            </a:pPr>
            <a:endParaRPr lang="en-US" sz="1800" dirty="0"/>
          </a:p>
        </p:txBody>
      </p:sp>
      <p:sp>
        <p:nvSpPr>
          <p:cNvPr id="4" name="Slide Number Placeholder 3"/>
          <p:cNvSpPr>
            <a:spLocks noGrp="1"/>
          </p:cNvSpPr>
          <p:nvPr>
            <p:ph type="sldNum" sz="quarter" idx="10"/>
          </p:nvPr>
        </p:nvSpPr>
        <p:spPr/>
        <p:txBody>
          <a:bodyPr/>
          <a:lstStyle/>
          <a:p>
            <a:fld id="{510AF58B-48CD-4D2E-99EC-1AF194DBDEE8}" type="slidenum">
              <a:rPr lang="en-US" smtClean="0"/>
              <a:t>38</a:t>
            </a:fld>
            <a:endParaRPr lang="en-US"/>
          </a:p>
        </p:txBody>
      </p:sp>
    </p:spTree>
    <p:extLst>
      <p:ext uri="{BB962C8B-B14F-4D97-AF65-F5344CB8AC3E}">
        <p14:creationId xmlns:p14="http://schemas.microsoft.com/office/powerpoint/2010/main" val="3976933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693735" cy="3600451"/>
          </a:xfrm>
        </p:spPr>
        <p:txBody>
          <a:bodyPr/>
          <a:lstStyle/>
          <a:p>
            <a:r>
              <a:rPr lang="en-US" sz="2000" dirty="0"/>
              <a:t>&lt;&lt;CLICK BRINGS IN MORE FINDINGS&gt;&gt;</a:t>
            </a:r>
          </a:p>
          <a:p>
            <a:r>
              <a:rPr lang="en-US" sz="2000" dirty="0"/>
              <a:t>That initial Long Island poll was taken in February, before either candidate had locked up the nomination. The results of a follow-up poll, designed to take a snapshot of public opinion on the eve of the first debate, which is being hosted by Hofstra, a Long Island university, showed similar results. What’s different about the two reports is what news consumers learn about poll results on TV and what you find out reading about them in print or online. You get context and greater transparency – and that takes you closer to the truth.</a:t>
            </a:r>
          </a:p>
        </p:txBody>
      </p:sp>
      <p:sp>
        <p:nvSpPr>
          <p:cNvPr id="4" name="Slide Number Placeholder 3"/>
          <p:cNvSpPr>
            <a:spLocks noGrp="1"/>
          </p:cNvSpPr>
          <p:nvPr>
            <p:ph type="sldNum" sz="quarter" idx="10"/>
          </p:nvPr>
        </p:nvSpPr>
        <p:spPr/>
        <p:txBody>
          <a:bodyPr/>
          <a:lstStyle/>
          <a:p>
            <a:fld id="{510AF58B-48CD-4D2E-99EC-1AF194DBDEE8}" type="slidenum">
              <a:rPr lang="en-US" smtClean="0"/>
              <a:t>39</a:t>
            </a:fld>
            <a:endParaRPr lang="en-US"/>
          </a:p>
        </p:txBody>
      </p:sp>
    </p:spTree>
    <p:extLst>
      <p:ext uri="{BB962C8B-B14F-4D97-AF65-F5344CB8AC3E}">
        <p14:creationId xmlns:p14="http://schemas.microsoft.com/office/powerpoint/2010/main" val="2501328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190557"/>
          </a:xfrm>
        </p:spPr>
        <p:txBody>
          <a:bodyPr/>
          <a:lstStyle/>
          <a:p>
            <a:r>
              <a:rPr lang="en-US" sz="1400" dirty="0"/>
              <a:t>News Literacy teaches us that journalistic truth is provisional — the truth, or at least, our understanding of it, at a specific moment in time. It can change as more information surfaces or circumstances change. A political poll, under the best circumstances, is just that — a snapshot in time, subject to change. </a:t>
            </a:r>
          </a:p>
          <a:p>
            <a:endParaRPr lang="en-US" sz="1400" dirty="0"/>
          </a:p>
          <a:p>
            <a:r>
              <a:rPr lang="en-US" sz="1400" dirty="0"/>
              <a:t>The Gallup organization would later say it had made a mistake in 1948 by stopping its polling the week before Election Day, before a late move to Truman by undecided voters. There were a number of factor, including poling models that underestimated the turnout of young Sanders supporters and independents. But one factor cited by polling analysts hearkened back to Harry Truman's upset win more than a half-century earlier. "Pollsters missed a late break to Sanders by not polling after Sunday," reported Five </a:t>
            </a:r>
            <a:r>
              <a:rPr lang="en-US" sz="1400" dirty="0" err="1"/>
              <a:t>ThirtyEight</a:t>
            </a:r>
            <a:r>
              <a:rPr lang="en-US" sz="1400" dirty="0"/>
              <a:t>. "Clinton and Sanders debated in Flint on Sunday and met in a town hall in Detroit on Monday. No public pollsters contacted voters after either event."  </a:t>
            </a:r>
          </a:p>
          <a:p>
            <a:endParaRPr lang="en-US" sz="1400" dirty="0"/>
          </a:p>
          <a:p>
            <a:r>
              <a:rPr lang="en-US" sz="1400" dirty="0"/>
              <a:t>It was a reminder that political polls can only tell us something about a moment in the past, not the future.</a:t>
            </a:r>
          </a:p>
        </p:txBody>
      </p:sp>
      <p:sp>
        <p:nvSpPr>
          <p:cNvPr id="4" name="Slide Number Placeholder 3"/>
          <p:cNvSpPr>
            <a:spLocks noGrp="1"/>
          </p:cNvSpPr>
          <p:nvPr>
            <p:ph type="sldNum" sz="quarter" idx="10"/>
          </p:nvPr>
        </p:nvSpPr>
        <p:spPr/>
        <p:txBody>
          <a:bodyPr/>
          <a:lstStyle/>
          <a:p>
            <a:fld id="{510AF58B-48CD-4D2E-99EC-1AF194DBDEE8}" type="slidenum">
              <a:rPr lang="en-US" smtClean="0"/>
              <a:t>4</a:t>
            </a:fld>
            <a:endParaRPr lang="en-US"/>
          </a:p>
        </p:txBody>
      </p:sp>
    </p:spTree>
    <p:extLst>
      <p:ext uri="{BB962C8B-B14F-4D97-AF65-F5344CB8AC3E}">
        <p14:creationId xmlns:p14="http://schemas.microsoft.com/office/powerpoint/2010/main" val="8116146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10AF58B-48CD-4D2E-99EC-1AF194DBDEE8}" type="slidenum">
              <a:rPr lang="en-US" smtClean="0"/>
              <a:t>40</a:t>
            </a:fld>
            <a:endParaRPr lang="en-US"/>
          </a:p>
        </p:txBody>
      </p:sp>
    </p:spTree>
    <p:extLst>
      <p:ext uri="{BB962C8B-B14F-4D97-AF65-F5344CB8AC3E}">
        <p14:creationId xmlns:p14="http://schemas.microsoft.com/office/powerpoint/2010/main" val="13006694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116129"/>
          </a:xfrm>
        </p:spPr>
        <p:txBody>
          <a:bodyPr/>
          <a:lstStyle/>
          <a:p>
            <a:r>
              <a:rPr lang="en-US" sz="2000" dirty="0"/>
              <a:t>A number of these takeaways are echoed in a series of two Breaking News Consumer’s Handbooks produced by the NPR radio program, “On the Media,” which in collaboration with FiveThirtyEight continues to offer insight on polls and coverage of the race.</a:t>
            </a:r>
          </a:p>
          <a:p>
            <a:r>
              <a:rPr lang="en-US" sz="2000" dirty="0"/>
              <a:t>&lt;&lt;CLICK&gt;&gt;</a:t>
            </a:r>
            <a:br>
              <a:rPr lang="en-US" sz="2000" dirty="0"/>
            </a:br>
            <a:r>
              <a:rPr lang="en-US" sz="2000" dirty="0"/>
              <a:t>One worth noting that we may not have covered is this idea of asking people “if the election were held today” to factor out undecided voters. The reality is that the election is not today and undecided voters could break either way and affect the outcome.</a:t>
            </a:r>
          </a:p>
        </p:txBody>
      </p:sp>
      <p:sp>
        <p:nvSpPr>
          <p:cNvPr id="4" name="Slide Number Placeholder 3"/>
          <p:cNvSpPr>
            <a:spLocks noGrp="1"/>
          </p:cNvSpPr>
          <p:nvPr>
            <p:ph type="sldNum" sz="quarter" idx="10"/>
          </p:nvPr>
        </p:nvSpPr>
        <p:spPr/>
        <p:txBody>
          <a:bodyPr/>
          <a:lstStyle/>
          <a:p>
            <a:fld id="{510AF58B-48CD-4D2E-99EC-1AF194DBDEE8}" type="slidenum">
              <a:rPr lang="en-US" smtClean="0"/>
              <a:t>41</a:t>
            </a:fld>
            <a:endParaRPr lang="en-US"/>
          </a:p>
        </p:txBody>
      </p:sp>
    </p:spTree>
    <p:extLst>
      <p:ext uri="{BB962C8B-B14F-4D97-AF65-F5344CB8AC3E}">
        <p14:creationId xmlns:p14="http://schemas.microsoft.com/office/powerpoint/2010/main" val="29537239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“On the Media” returned recently with an update, mostly cautioning against reading too much into momentary swings in the polls. </a:t>
            </a:r>
          </a:p>
          <a:p>
            <a:r>
              <a:rPr lang="en-US" sz="2400" dirty="0"/>
              <a:t>&lt;&lt;CLICK&gt;&gt;</a:t>
            </a:r>
          </a:p>
          <a:p>
            <a:r>
              <a:rPr lang="en-US" sz="2400" dirty="0"/>
              <a:t>And their last point underscored one of this lecture’s primary takeaways with two words – “Stuff happens.” A lesson Harry Truman and Tom Dewey illustrated for us a very long time ago.</a:t>
            </a:r>
          </a:p>
          <a:p>
            <a:endParaRPr lang="en-US" sz="2400" dirty="0"/>
          </a:p>
          <a:p>
            <a:endParaRPr lang="en-US" sz="2400" dirty="0"/>
          </a:p>
        </p:txBody>
      </p:sp>
      <p:sp>
        <p:nvSpPr>
          <p:cNvPr id="4" name="Slide Number Placeholder 3"/>
          <p:cNvSpPr>
            <a:spLocks noGrp="1"/>
          </p:cNvSpPr>
          <p:nvPr>
            <p:ph type="sldNum" sz="quarter" idx="10"/>
          </p:nvPr>
        </p:nvSpPr>
        <p:spPr/>
        <p:txBody>
          <a:bodyPr/>
          <a:lstStyle/>
          <a:p>
            <a:fld id="{510AF58B-48CD-4D2E-99EC-1AF194DBDEE8}" type="slidenum">
              <a:rPr lang="en-US" smtClean="0"/>
              <a:t>42</a:t>
            </a:fld>
            <a:endParaRPr lang="en-US"/>
          </a:p>
        </p:txBody>
      </p:sp>
    </p:spTree>
    <p:extLst>
      <p:ext uri="{BB962C8B-B14F-4D97-AF65-F5344CB8AC3E}">
        <p14:creationId xmlns:p14="http://schemas.microsoft.com/office/powerpoint/2010/main" val="4345394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t>By the way … there’s something else wrong with this picture … </a:t>
            </a:r>
          </a:p>
          <a:p>
            <a:r>
              <a:rPr lang="en-US" sz="2000" dirty="0"/>
              <a:t>The famous photograph was actually taken by W. Eugene Smith </a:t>
            </a:r>
            <a:r>
              <a:rPr lang="en-US" sz="2000" b="1" dirty="0"/>
              <a:t>two days after the election </a:t>
            </a:r>
            <a:r>
              <a:rPr lang="en-US" sz="2000" dirty="0"/>
              <a:t>as President Harry Truman was taking a train back from his home in Independence, Missouri and they had stopped in St. Louis where an aide gave the president the paper with the incorrect headline.</a:t>
            </a:r>
          </a:p>
          <a:p>
            <a:endParaRPr lang="en-US" sz="2000" dirty="0"/>
          </a:p>
        </p:txBody>
      </p:sp>
      <p:sp>
        <p:nvSpPr>
          <p:cNvPr id="4" name="Slide Number Placeholder 3"/>
          <p:cNvSpPr>
            <a:spLocks noGrp="1"/>
          </p:cNvSpPr>
          <p:nvPr>
            <p:ph type="sldNum" sz="quarter" idx="10"/>
          </p:nvPr>
        </p:nvSpPr>
        <p:spPr/>
        <p:txBody>
          <a:bodyPr/>
          <a:lstStyle/>
          <a:p>
            <a:fld id="{510AF58B-48CD-4D2E-99EC-1AF194DBDEE8}" type="slidenum">
              <a:rPr lang="en-US" smtClean="0"/>
              <a:t>43</a:t>
            </a:fld>
            <a:endParaRPr lang="en-US"/>
          </a:p>
        </p:txBody>
      </p:sp>
    </p:spTree>
    <p:extLst>
      <p:ext uri="{BB962C8B-B14F-4D97-AF65-F5344CB8AC3E}">
        <p14:creationId xmlns:p14="http://schemas.microsoft.com/office/powerpoint/2010/main" val="15573522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TIME ALLOWS, SOME DISCUSSION QUESTIONS</a:t>
            </a:r>
          </a:p>
        </p:txBody>
      </p:sp>
      <p:sp>
        <p:nvSpPr>
          <p:cNvPr id="4" name="Slide Number Placeholder 3"/>
          <p:cNvSpPr>
            <a:spLocks noGrp="1"/>
          </p:cNvSpPr>
          <p:nvPr>
            <p:ph type="sldNum" sz="quarter" idx="10"/>
          </p:nvPr>
        </p:nvSpPr>
        <p:spPr/>
        <p:txBody>
          <a:bodyPr/>
          <a:lstStyle/>
          <a:p>
            <a:fld id="{510AF58B-48CD-4D2E-99EC-1AF194DBDEE8}" type="slidenum">
              <a:rPr lang="en-US" smtClean="0"/>
              <a:t>44</a:t>
            </a:fld>
            <a:endParaRPr lang="en-US"/>
          </a:p>
        </p:txBody>
      </p:sp>
    </p:spTree>
    <p:extLst>
      <p:ext uri="{BB962C8B-B14F-4D97-AF65-F5344CB8AC3E}">
        <p14:creationId xmlns:p14="http://schemas.microsoft.com/office/powerpoint/2010/main" val="4662555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417513"/>
            <a:ext cx="4864100" cy="2736850"/>
          </a:xfrm>
        </p:spPr>
      </p:sp>
      <p:sp>
        <p:nvSpPr>
          <p:cNvPr id="3" name="Notes Placeholder 2"/>
          <p:cNvSpPr>
            <a:spLocks noGrp="1"/>
          </p:cNvSpPr>
          <p:nvPr>
            <p:ph type="body" idx="1"/>
          </p:nvPr>
        </p:nvSpPr>
        <p:spPr>
          <a:xfrm>
            <a:off x="277019" y="3435351"/>
            <a:ext cx="6477000" cy="5562600"/>
          </a:xfrm>
        </p:spPr>
        <p:txBody>
          <a:bodyPr>
            <a:noAutofit/>
          </a:bodyPr>
          <a:lstStyle/>
          <a:p>
            <a:endParaRPr lang="en-US" sz="2000" dirty="0"/>
          </a:p>
        </p:txBody>
      </p:sp>
      <p:sp>
        <p:nvSpPr>
          <p:cNvPr id="4" name="Slide Number Placeholder 3"/>
          <p:cNvSpPr>
            <a:spLocks noGrp="1"/>
          </p:cNvSpPr>
          <p:nvPr>
            <p:ph type="sldNum" sz="quarter" idx="10"/>
          </p:nvPr>
        </p:nvSpPr>
        <p:spPr/>
        <p:txBody>
          <a:bodyPr/>
          <a:lstStyle/>
          <a:p>
            <a:fld id="{FDA6E8DF-C475-4CFB-A103-4BBDDC5824AE}" type="slidenum">
              <a:rPr lang="en-US" smtClean="0"/>
              <a:pPr/>
              <a:t>45</a:t>
            </a:fld>
            <a:endParaRPr lang="en-US"/>
          </a:p>
        </p:txBody>
      </p:sp>
    </p:spTree>
    <p:extLst>
      <p:ext uri="{BB962C8B-B14F-4D97-AF65-F5344CB8AC3E}">
        <p14:creationId xmlns:p14="http://schemas.microsoft.com/office/powerpoint/2010/main" val="38190404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10AF58B-48CD-4D2E-99EC-1AF194DBDEE8}" type="slidenum">
              <a:rPr lang="en-US" smtClean="0"/>
              <a:t>46</a:t>
            </a:fld>
            <a:endParaRPr lang="en-US"/>
          </a:p>
        </p:txBody>
      </p:sp>
    </p:spTree>
    <p:extLst>
      <p:ext uri="{BB962C8B-B14F-4D97-AF65-F5344CB8AC3E}">
        <p14:creationId xmlns:p14="http://schemas.microsoft.com/office/powerpoint/2010/main" val="1876305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7813" y="319088"/>
            <a:ext cx="6365875" cy="3581400"/>
          </a:xfrm>
        </p:spPr>
      </p:sp>
      <p:sp>
        <p:nvSpPr>
          <p:cNvPr id="3" name="Notes Placeholder 2"/>
          <p:cNvSpPr>
            <a:spLocks noGrp="1"/>
          </p:cNvSpPr>
          <p:nvPr>
            <p:ph type="body" idx="1"/>
          </p:nvPr>
        </p:nvSpPr>
        <p:spPr>
          <a:xfrm>
            <a:off x="695485" y="4197350"/>
            <a:ext cx="5950250" cy="4413567"/>
          </a:xfrm>
        </p:spPr>
        <p:txBody>
          <a:bodyPr>
            <a:normAutofit/>
          </a:bodyPr>
          <a:lstStyle/>
          <a:p>
            <a:r>
              <a:rPr lang="en-US" sz="2000" dirty="0"/>
              <a:t>So, before we take a deeper dive into the truth about polling, let’s take a moment to consider our understanding of Truth (with a capital T).  Scientists and philosophers began exploring the topic long centuries ago. </a:t>
            </a:r>
          </a:p>
          <a:p>
            <a:endParaRPr lang="en-US" sz="2000" dirty="0"/>
          </a:p>
          <a:p>
            <a:r>
              <a:rPr lang="en-US" sz="2000" dirty="0"/>
              <a:t>Let’s start with something a little more recent. On the October 17, 2005 pilot episode of The Colbert Report, he coined the word that would become Merriam Webster’s 2006 Word of the year: “Truthiness. “</a:t>
            </a:r>
          </a:p>
        </p:txBody>
      </p:sp>
      <p:sp>
        <p:nvSpPr>
          <p:cNvPr id="4" name="Slide Number Placeholder 3"/>
          <p:cNvSpPr>
            <a:spLocks noGrp="1"/>
          </p:cNvSpPr>
          <p:nvPr>
            <p:ph type="sldNum" sz="quarter" idx="10"/>
          </p:nvPr>
        </p:nvSpPr>
        <p:spPr/>
        <p:txBody>
          <a:bodyPr/>
          <a:lstStyle/>
          <a:p>
            <a:fld id="{FDA6E8DF-C475-4CFB-A103-4BBDDC5824AE}" type="slidenum">
              <a:rPr lang="en-US" smtClean="0"/>
              <a:pPr/>
              <a:t>5</a:t>
            </a:fld>
            <a:endParaRPr lang="en-US"/>
          </a:p>
        </p:txBody>
      </p:sp>
    </p:spTree>
    <p:extLst>
      <p:ext uri="{BB962C8B-B14F-4D97-AF65-F5344CB8AC3E}">
        <p14:creationId xmlns:p14="http://schemas.microsoft.com/office/powerpoint/2010/main" val="18064115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3700" y="309563"/>
            <a:ext cx="3965575" cy="2232025"/>
          </a:xfrm>
        </p:spPr>
      </p:sp>
      <p:sp>
        <p:nvSpPr>
          <p:cNvPr id="3" name="Notes Placeholder 2"/>
          <p:cNvSpPr>
            <a:spLocks noGrp="1"/>
          </p:cNvSpPr>
          <p:nvPr>
            <p:ph type="body" idx="1"/>
          </p:nvPr>
        </p:nvSpPr>
        <p:spPr>
          <a:xfrm>
            <a:off x="695485" y="2947883"/>
            <a:ext cx="5950250" cy="5430308"/>
          </a:xfrm>
        </p:spPr>
        <p:txBody>
          <a:bodyPr>
            <a:normAutofit/>
          </a:bodyPr>
          <a:lstStyle/>
          <a:p>
            <a:pPr lvl="0" algn="ctr">
              <a:spcBef>
                <a:spcPct val="0"/>
              </a:spcBef>
            </a:pPr>
            <a:r>
              <a:rPr lang="en-US" sz="2000" dirty="0"/>
              <a:t>VIDEO BEGINS</a:t>
            </a:r>
            <a:r>
              <a:rPr lang="en-US" sz="2000" baseline="0" dirty="0"/>
              <a:t> AUTOMATICALLY</a:t>
            </a:r>
            <a:endParaRPr lang="en-US" sz="2000" dirty="0"/>
          </a:p>
          <a:p>
            <a:pPr lvl="0" algn="ctr">
              <a:spcBef>
                <a:spcPct val="0"/>
              </a:spcBef>
            </a:pPr>
            <a:endParaRPr lang="en-US" sz="2000" dirty="0"/>
          </a:p>
          <a:p>
            <a:pPr lvl="0" algn="l">
              <a:spcBef>
                <a:spcPct val="0"/>
              </a:spcBef>
            </a:pPr>
            <a:r>
              <a:rPr lang="en-US" sz="2000" i="1" dirty="0"/>
              <a:t>“Truth that comes from the gut, not from books.” </a:t>
            </a:r>
            <a:br>
              <a:rPr lang="en-US" sz="2000" i="1" dirty="0"/>
            </a:br>
            <a:endParaRPr lang="en-US" sz="2000" i="1" dirty="0"/>
          </a:p>
          <a:p>
            <a:pPr lvl="0" algn="l">
              <a:spcBef>
                <a:spcPct val="0"/>
              </a:spcBef>
            </a:pPr>
            <a:r>
              <a:rPr lang="en-US" sz="2000" dirty="0"/>
              <a:t>Colbert used it to skewer Wikipedia, the 2003 decision to invade Iraq and President Bush’s defense of his nomination of Harriet </a:t>
            </a:r>
            <a:r>
              <a:rPr lang="en-US" sz="2000" dirty="0" err="1"/>
              <a:t>Miers</a:t>
            </a:r>
            <a:r>
              <a:rPr lang="en-US" sz="2000" dirty="0"/>
              <a:t> to the Supreme Court.</a:t>
            </a:r>
          </a:p>
          <a:p>
            <a:pPr lvl="0" algn="l">
              <a:spcBef>
                <a:spcPct val="0"/>
              </a:spcBef>
            </a:pPr>
            <a:br>
              <a:rPr lang="en-US" sz="2000" dirty="0"/>
            </a:br>
            <a:r>
              <a:rPr lang="en-US" sz="2000" dirty="0"/>
              <a:t>The American Dialect Society says in conversational use, “Truthiness” is the quality of stating concepts or facts one wishes or believes to be true, rather than concepts or facts known to be true.”</a:t>
            </a:r>
          </a:p>
        </p:txBody>
      </p:sp>
      <p:sp>
        <p:nvSpPr>
          <p:cNvPr id="4" name="Slide Number Placeholder 3"/>
          <p:cNvSpPr>
            <a:spLocks noGrp="1"/>
          </p:cNvSpPr>
          <p:nvPr>
            <p:ph type="sldNum" sz="quarter" idx="10"/>
          </p:nvPr>
        </p:nvSpPr>
        <p:spPr/>
        <p:txBody>
          <a:bodyPr/>
          <a:lstStyle/>
          <a:p>
            <a:fld id="{FDA6E8DF-C475-4CFB-A103-4BBDDC5824AE}" type="slidenum">
              <a:rPr lang="en-US" smtClean="0"/>
              <a:pPr/>
              <a:t>6</a:t>
            </a:fld>
            <a:endParaRPr lang="en-US"/>
          </a:p>
        </p:txBody>
      </p:sp>
    </p:spTree>
    <p:extLst>
      <p:ext uri="{BB962C8B-B14F-4D97-AF65-F5344CB8AC3E}">
        <p14:creationId xmlns:p14="http://schemas.microsoft.com/office/powerpoint/2010/main" val="1507966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5486400" cy="3086100"/>
          </a:xfrm>
        </p:spPr>
      </p:sp>
      <p:sp>
        <p:nvSpPr>
          <p:cNvPr id="3" name="Notes Placeholder 2"/>
          <p:cNvSpPr>
            <a:spLocks noGrp="1"/>
          </p:cNvSpPr>
          <p:nvPr>
            <p:ph type="body" idx="1"/>
          </p:nvPr>
        </p:nvSpPr>
        <p:spPr>
          <a:xfrm>
            <a:off x="685800" y="3912781"/>
            <a:ext cx="5486400" cy="4772432"/>
          </a:xfrm>
        </p:spPr>
        <p:txBody>
          <a:bodyPr>
            <a:noAutofit/>
          </a:bodyPr>
          <a:lstStyle/>
          <a:p>
            <a:r>
              <a:rPr lang="en-US" sz="2000" dirty="0"/>
              <a:t>Journalists looked for a more practical and less subjective definition as their pursuit of truth came to resemble the piecing together of a jigsaw puzzle, where each piece either clarified or changed their perception of a truth that might not be entirely clear until historians took a look back sometime in the future – and even then might be the subject of debate.</a:t>
            </a:r>
          </a:p>
          <a:p>
            <a:endParaRPr lang="en-US" sz="2000" dirty="0"/>
          </a:p>
          <a:p>
            <a:r>
              <a:rPr lang="en-US" sz="2000" dirty="0"/>
              <a:t>Bob Woodward and Carl Bernstein, the famous Watergate investigative reporters took a pragmatic view. Journalistic truth,</a:t>
            </a:r>
            <a:r>
              <a:rPr lang="en-US" sz="2000" baseline="0" dirty="0"/>
              <a:t> they said when speaking at Stony Brook University, is </a:t>
            </a:r>
            <a:r>
              <a:rPr lang="en-US" sz="2000" i="1" baseline="0" dirty="0"/>
              <a:t>“the best obtainable version of the truth” </a:t>
            </a:r>
            <a:r>
              <a:rPr lang="en-US" sz="2000" baseline="0" dirty="0"/>
              <a:t>at</a:t>
            </a:r>
            <a:r>
              <a:rPr lang="en-US" sz="2000" dirty="0"/>
              <a:t> that moment.</a:t>
            </a:r>
            <a:endParaRPr lang="en-US" sz="2000" i="1" dirty="0"/>
          </a:p>
          <a:p>
            <a:endParaRPr lang="en-US" sz="2000" dirty="0"/>
          </a:p>
        </p:txBody>
      </p:sp>
      <p:sp>
        <p:nvSpPr>
          <p:cNvPr id="4" name="Slide Number Placeholder 3"/>
          <p:cNvSpPr>
            <a:spLocks noGrp="1"/>
          </p:cNvSpPr>
          <p:nvPr>
            <p:ph type="sldNum" sz="quarter" idx="10"/>
          </p:nvPr>
        </p:nvSpPr>
        <p:spPr/>
        <p:txBody>
          <a:bodyPr/>
          <a:lstStyle/>
          <a:p>
            <a:fld id="{FDA6E8DF-C475-4CFB-A103-4BBDDC5824AE}" type="slidenum">
              <a:rPr lang="en-US" smtClean="0"/>
              <a:pPr/>
              <a:t>7</a:t>
            </a:fld>
            <a:endParaRPr lang="en-US"/>
          </a:p>
        </p:txBody>
      </p:sp>
    </p:spTree>
    <p:extLst>
      <p:ext uri="{BB962C8B-B14F-4D97-AF65-F5344CB8AC3E}">
        <p14:creationId xmlns:p14="http://schemas.microsoft.com/office/powerpoint/2010/main" val="6584685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022350"/>
            <a:ext cx="5486400" cy="3086100"/>
          </a:xfrm>
        </p:spPr>
      </p:sp>
      <p:sp>
        <p:nvSpPr>
          <p:cNvPr id="3" name="Notes Placeholder 2"/>
          <p:cNvSpPr>
            <a:spLocks noGrp="1"/>
          </p:cNvSpPr>
          <p:nvPr>
            <p:ph type="body" idx="1"/>
          </p:nvPr>
        </p:nvSpPr>
        <p:spPr/>
        <p:txBody>
          <a:bodyPr/>
          <a:lstStyle/>
          <a:p>
            <a:r>
              <a:rPr lang="en-US" sz="1800" dirty="0"/>
              <a:t>And “at that moment” is the modifier chiefly at play in the reporting about a political campaign that has predominantly  been characterized as “horse race coverage.” Far more ink, </a:t>
            </a:r>
            <a:r>
              <a:rPr lang="en-US" sz="1800" dirty="0" err="1"/>
              <a:t>pageviews</a:t>
            </a:r>
            <a:r>
              <a:rPr lang="en-US" sz="1800" dirty="0"/>
              <a:t> and air time have been devoted to how the candidates are doing in the polls and their strategies for victory than on their qualifications and where they stand on the issues. </a:t>
            </a:r>
          </a:p>
          <a:p>
            <a:endParaRPr lang="en-US" sz="1800" dirty="0"/>
          </a:p>
          <a:p>
            <a:r>
              <a:rPr lang="en-US" sz="1800" dirty="0"/>
              <a:t>In other words, polling has become a key part of the discussion, and that includes among the candidates themselves. </a:t>
            </a:r>
          </a:p>
        </p:txBody>
      </p:sp>
      <p:sp>
        <p:nvSpPr>
          <p:cNvPr id="4" name="Slide Number Placeholder 3"/>
          <p:cNvSpPr>
            <a:spLocks noGrp="1"/>
          </p:cNvSpPr>
          <p:nvPr>
            <p:ph type="sldNum" sz="quarter" idx="10"/>
          </p:nvPr>
        </p:nvSpPr>
        <p:spPr/>
        <p:txBody>
          <a:bodyPr/>
          <a:lstStyle/>
          <a:p>
            <a:fld id="{510AF58B-48CD-4D2E-99EC-1AF194DBDEE8}" type="slidenum">
              <a:rPr lang="en-US" smtClean="0"/>
              <a:t>8</a:t>
            </a:fld>
            <a:endParaRPr lang="en-US"/>
          </a:p>
        </p:txBody>
      </p:sp>
    </p:spTree>
    <p:extLst>
      <p:ext uri="{BB962C8B-B14F-4D97-AF65-F5344CB8AC3E}">
        <p14:creationId xmlns:p14="http://schemas.microsoft.com/office/powerpoint/2010/main" val="1215586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POLLING DISCUSSION VIDEO BEGINS AUTOMATICALLY</a:t>
            </a:r>
          </a:p>
        </p:txBody>
      </p:sp>
      <p:sp>
        <p:nvSpPr>
          <p:cNvPr id="4" name="Slide Number Placeholder 3"/>
          <p:cNvSpPr>
            <a:spLocks noGrp="1"/>
          </p:cNvSpPr>
          <p:nvPr>
            <p:ph type="sldNum" sz="quarter" idx="10"/>
          </p:nvPr>
        </p:nvSpPr>
        <p:spPr/>
        <p:txBody>
          <a:bodyPr/>
          <a:lstStyle/>
          <a:p>
            <a:fld id="{510AF58B-48CD-4D2E-99EC-1AF194DBDEE8}" type="slidenum">
              <a:rPr lang="en-US" smtClean="0"/>
              <a:t>9</a:t>
            </a:fld>
            <a:endParaRPr lang="en-US"/>
          </a:p>
        </p:txBody>
      </p:sp>
    </p:spTree>
    <p:extLst>
      <p:ext uri="{BB962C8B-B14F-4D97-AF65-F5344CB8AC3E}">
        <p14:creationId xmlns:p14="http://schemas.microsoft.com/office/powerpoint/2010/main" val="1663737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13D0492-B2AB-4894-B8DB-5779340B0CCA}" type="datetimeFigureOut">
              <a:rPr lang="en-US" smtClean="0"/>
              <a:t>9/24/2016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5F2C-167B-4248-984E-44E503AFE073}" type="slidenum">
              <a:rPr lang="en-US" smtClean="0"/>
              <a:t>‹#›</a:t>
            </a:fld>
            <a:endParaRPr lang="en-US"/>
          </a:p>
        </p:txBody>
      </p:sp>
    </p:spTree>
    <p:extLst>
      <p:ext uri="{BB962C8B-B14F-4D97-AF65-F5344CB8AC3E}">
        <p14:creationId xmlns:p14="http://schemas.microsoft.com/office/powerpoint/2010/main" val="145996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3D0492-B2AB-4894-B8DB-5779340B0CCA}" type="datetimeFigureOut">
              <a:rPr lang="en-US" smtClean="0"/>
              <a:t>9/24/2016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5F2C-167B-4248-984E-44E503AFE073}" type="slidenum">
              <a:rPr lang="en-US" smtClean="0"/>
              <a:t>‹#›</a:t>
            </a:fld>
            <a:endParaRPr lang="en-US"/>
          </a:p>
        </p:txBody>
      </p:sp>
    </p:spTree>
    <p:extLst>
      <p:ext uri="{BB962C8B-B14F-4D97-AF65-F5344CB8AC3E}">
        <p14:creationId xmlns:p14="http://schemas.microsoft.com/office/powerpoint/2010/main" val="3354144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3D0492-B2AB-4894-B8DB-5779340B0CCA}" type="datetimeFigureOut">
              <a:rPr lang="en-US" smtClean="0"/>
              <a:t>9/24/2016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5F2C-167B-4248-984E-44E503AFE073}" type="slidenum">
              <a:rPr lang="en-US" smtClean="0"/>
              <a:t>‹#›</a:t>
            </a:fld>
            <a:endParaRPr lang="en-US"/>
          </a:p>
        </p:txBody>
      </p:sp>
    </p:spTree>
    <p:extLst>
      <p:ext uri="{BB962C8B-B14F-4D97-AF65-F5344CB8AC3E}">
        <p14:creationId xmlns:p14="http://schemas.microsoft.com/office/powerpoint/2010/main" val="2666970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3D0492-B2AB-4894-B8DB-5779340B0CCA}" type="datetimeFigureOut">
              <a:rPr lang="en-US" smtClean="0"/>
              <a:t>9/24/2016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5F2C-167B-4248-984E-44E503AFE073}" type="slidenum">
              <a:rPr lang="en-US" smtClean="0"/>
              <a:t>‹#›</a:t>
            </a:fld>
            <a:endParaRPr lang="en-US"/>
          </a:p>
        </p:txBody>
      </p:sp>
    </p:spTree>
    <p:extLst>
      <p:ext uri="{BB962C8B-B14F-4D97-AF65-F5344CB8AC3E}">
        <p14:creationId xmlns:p14="http://schemas.microsoft.com/office/powerpoint/2010/main" val="4146069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3D0492-B2AB-4894-B8DB-5779340B0CCA}" type="datetimeFigureOut">
              <a:rPr lang="en-US" smtClean="0"/>
              <a:t>9/24/2016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5F2C-167B-4248-984E-44E503AFE073}" type="slidenum">
              <a:rPr lang="en-US" smtClean="0"/>
              <a:t>‹#›</a:t>
            </a:fld>
            <a:endParaRPr lang="en-US"/>
          </a:p>
        </p:txBody>
      </p:sp>
    </p:spTree>
    <p:extLst>
      <p:ext uri="{BB962C8B-B14F-4D97-AF65-F5344CB8AC3E}">
        <p14:creationId xmlns:p14="http://schemas.microsoft.com/office/powerpoint/2010/main" val="1751744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13D0492-B2AB-4894-B8DB-5779340B0CCA}" type="datetimeFigureOut">
              <a:rPr lang="en-US" smtClean="0"/>
              <a:t>9/24/2016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5F2C-167B-4248-984E-44E503AFE073}" type="slidenum">
              <a:rPr lang="en-US" smtClean="0"/>
              <a:t>‹#›</a:t>
            </a:fld>
            <a:endParaRPr lang="en-US"/>
          </a:p>
        </p:txBody>
      </p:sp>
    </p:spTree>
    <p:extLst>
      <p:ext uri="{BB962C8B-B14F-4D97-AF65-F5344CB8AC3E}">
        <p14:creationId xmlns:p14="http://schemas.microsoft.com/office/powerpoint/2010/main" val="1419878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13D0492-B2AB-4894-B8DB-5779340B0CCA}" type="datetimeFigureOut">
              <a:rPr lang="en-US" smtClean="0"/>
              <a:t>9/24/2016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415F2C-167B-4248-984E-44E503AFE073}" type="slidenum">
              <a:rPr lang="en-US" smtClean="0"/>
              <a:t>‹#›</a:t>
            </a:fld>
            <a:endParaRPr lang="en-US"/>
          </a:p>
        </p:txBody>
      </p:sp>
    </p:spTree>
    <p:extLst>
      <p:ext uri="{BB962C8B-B14F-4D97-AF65-F5344CB8AC3E}">
        <p14:creationId xmlns:p14="http://schemas.microsoft.com/office/powerpoint/2010/main" val="1013167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13D0492-B2AB-4894-B8DB-5779340B0CCA}" type="datetimeFigureOut">
              <a:rPr lang="en-US" smtClean="0"/>
              <a:t>9/24/2016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415F2C-167B-4248-984E-44E503AFE073}" type="slidenum">
              <a:rPr lang="en-US" smtClean="0"/>
              <a:t>‹#›</a:t>
            </a:fld>
            <a:endParaRPr lang="en-US"/>
          </a:p>
        </p:txBody>
      </p:sp>
    </p:spTree>
    <p:extLst>
      <p:ext uri="{BB962C8B-B14F-4D97-AF65-F5344CB8AC3E}">
        <p14:creationId xmlns:p14="http://schemas.microsoft.com/office/powerpoint/2010/main" val="42779346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3D0492-B2AB-4894-B8DB-5779340B0CCA}" type="datetimeFigureOut">
              <a:rPr lang="en-US" smtClean="0"/>
              <a:t>9/24/2016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415F2C-167B-4248-984E-44E503AFE073}" type="slidenum">
              <a:rPr lang="en-US" smtClean="0"/>
              <a:t>‹#›</a:t>
            </a:fld>
            <a:endParaRPr lang="en-US"/>
          </a:p>
        </p:txBody>
      </p:sp>
    </p:spTree>
    <p:extLst>
      <p:ext uri="{BB962C8B-B14F-4D97-AF65-F5344CB8AC3E}">
        <p14:creationId xmlns:p14="http://schemas.microsoft.com/office/powerpoint/2010/main" val="3655253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13D0492-B2AB-4894-B8DB-5779340B0CCA}" type="datetimeFigureOut">
              <a:rPr lang="en-US" smtClean="0"/>
              <a:t>9/24/2016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5F2C-167B-4248-984E-44E503AFE073}" type="slidenum">
              <a:rPr lang="en-US" smtClean="0"/>
              <a:t>‹#›</a:t>
            </a:fld>
            <a:endParaRPr lang="en-US"/>
          </a:p>
        </p:txBody>
      </p:sp>
    </p:spTree>
    <p:extLst>
      <p:ext uri="{BB962C8B-B14F-4D97-AF65-F5344CB8AC3E}">
        <p14:creationId xmlns:p14="http://schemas.microsoft.com/office/powerpoint/2010/main" val="2195704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13D0492-B2AB-4894-B8DB-5779340B0CCA}" type="datetimeFigureOut">
              <a:rPr lang="en-US" smtClean="0"/>
              <a:t>9/24/2016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5F2C-167B-4248-984E-44E503AFE073}" type="slidenum">
              <a:rPr lang="en-US" smtClean="0"/>
              <a:t>‹#›</a:t>
            </a:fld>
            <a:endParaRPr lang="en-US"/>
          </a:p>
        </p:txBody>
      </p:sp>
    </p:spTree>
    <p:extLst>
      <p:ext uri="{BB962C8B-B14F-4D97-AF65-F5344CB8AC3E}">
        <p14:creationId xmlns:p14="http://schemas.microsoft.com/office/powerpoint/2010/main" val="1068698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3D0492-B2AB-4894-B8DB-5779340B0CCA}" type="datetimeFigureOut">
              <a:rPr lang="en-US" smtClean="0"/>
              <a:t>9/24/2016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415F2C-167B-4248-984E-44E503AFE073}" type="slidenum">
              <a:rPr lang="en-US" smtClean="0"/>
              <a:t>‹#›</a:t>
            </a:fld>
            <a:endParaRPr lang="en-US"/>
          </a:p>
        </p:txBody>
      </p:sp>
    </p:spTree>
    <p:extLst>
      <p:ext uri="{BB962C8B-B14F-4D97-AF65-F5344CB8AC3E}">
        <p14:creationId xmlns:p14="http://schemas.microsoft.com/office/powerpoint/2010/main" val="23524871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3.gif"/></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9.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9095" r="9476"/>
          <a:stretch/>
        </p:blipFill>
        <p:spPr>
          <a:xfrm>
            <a:off x="-17780" y="38099"/>
            <a:ext cx="12192000" cy="6814157"/>
          </a:xfrm>
          <a:prstGeom prst="rect">
            <a:avLst/>
          </a:prstGeom>
        </p:spPr>
      </p:pic>
      <p:grpSp>
        <p:nvGrpSpPr>
          <p:cNvPr id="11" name="Group 10"/>
          <p:cNvGrpSpPr/>
          <p:nvPr/>
        </p:nvGrpSpPr>
        <p:grpSpPr>
          <a:xfrm>
            <a:off x="3877116" y="2175921"/>
            <a:ext cx="4402395" cy="829848"/>
            <a:chOff x="3635816" y="346822"/>
            <a:chExt cx="4402395" cy="829848"/>
          </a:xfrm>
        </p:grpSpPr>
        <p:sp>
          <p:nvSpPr>
            <p:cNvPr id="7" name="Rectangle 6"/>
            <p:cNvSpPr/>
            <p:nvPr/>
          </p:nvSpPr>
          <p:spPr>
            <a:xfrm>
              <a:off x="3635816" y="382262"/>
              <a:ext cx="4182658" cy="79440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635816" y="346822"/>
              <a:ext cx="4402395" cy="815608"/>
            </a:xfrm>
            <a:prstGeom prst="rect">
              <a:avLst/>
            </a:prstGeom>
          </p:spPr>
          <p:txBody>
            <a:bodyPr wrap="square">
              <a:spAutoFit/>
            </a:bodyPr>
            <a:lstStyle/>
            <a:p>
              <a:r>
                <a:rPr lang="en-US" sz="2700" dirty="0">
                  <a:solidFill>
                    <a:schemeClr val="bg1"/>
                  </a:solidFill>
                  <a:latin typeface="Franklin Gothic Demi Cond" panose="020B0706030402020204" pitchFamily="34" charset="0"/>
                </a:rPr>
                <a:t>Making sense of the campaign</a:t>
              </a:r>
            </a:p>
            <a:p>
              <a:r>
                <a:rPr lang="en-US" sz="2000" spc="300" dirty="0">
                  <a:solidFill>
                    <a:schemeClr val="bg1"/>
                  </a:solidFill>
                  <a:latin typeface="Franklin Gothic Book" panose="020B0503020102020204" pitchFamily="34" charset="0"/>
                </a:rPr>
                <a:t>LESSONS IN NEWS LITERACY</a:t>
              </a:r>
            </a:p>
          </p:txBody>
        </p:sp>
      </p:grpSp>
      <p:sp>
        <p:nvSpPr>
          <p:cNvPr id="8" name="TextBox 7"/>
          <p:cNvSpPr txBox="1"/>
          <p:nvPr/>
        </p:nvSpPr>
        <p:spPr>
          <a:xfrm>
            <a:off x="-55880" y="2965325"/>
            <a:ext cx="12192000" cy="1077218"/>
          </a:xfrm>
          <a:prstGeom prst="rect">
            <a:avLst/>
          </a:prstGeom>
          <a:noFill/>
        </p:spPr>
        <p:txBody>
          <a:bodyPr wrap="square" rtlCol="0">
            <a:spAutoFit/>
          </a:bodyPr>
          <a:lstStyle/>
          <a:p>
            <a:pPr algn="ctr"/>
            <a:r>
              <a:rPr lang="en-US" sz="6400" b="1" dirty="0">
                <a:solidFill>
                  <a:srgbClr val="C00000"/>
                </a:solidFill>
                <a:latin typeface="Franklin Gothic Heavy" panose="020B0903020102020204" pitchFamily="34" charset="0"/>
              </a:rPr>
              <a:t>But is it true?</a:t>
            </a:r>
          </a:p>
        </p:txBody>
      </p:sp>
      <p:sp>
        <p:nvSpPr>
          <p:cNvPr id="9" name="TextBox 8"/>
          <p:cNvSpPr txBox="1"/>
          <p:nvPr/>
        </p:nvSpPr>
        <p:spPr>
          <a:xfrm>
            <a:off x="-96520" y="3889885"/>
            <a:ext cx="12192000" cy="523220"/>
          </a:xfrm>
          <a:prstGeom prst="rect">
            <a:avLst/>
          </a:prstGeom>
          <a:noFill/>
        </p:spPr>
        <p:txBody>
          <a:bodyPr wrap="square" rtlCol="0">
            <a:spAutoFit/>
          </a:bodyPr>
          <a:lstStyle/>
          <a:p>
            <a:pPr algn="ctr"/>
            <a:r>
              <a:rPr lang="en-US" sz="2800" b="1" dirty="0">
                <a:latin typeface="Franklin Gothic Demi Cond" panose="020B0706030402020204" pitchFamily="34" charset="0"/>
              </a:rPr>
              <a:t>PART 2: POLLS AND THE NATURE OF TRUTH</a:t>
            </a:r>
          </a:p>
        </p:txBody>
      </p:sp>
    </p:spTree>
    <p:extLst>
      <p:ext uri="{BB962C8B-B14F-4D97-AF65-F5344CB8AC3E}">
        <p14:creationId xmlns:p14="http://schemas.microsoft.com/office/powerpoint/2010/main" val="412446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rot="21224534">
            <a:off x="513271" y="2948088"/>
            <a:ext cx="3000375" cy="2933700"/>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rotWithShape="1">
          <a:blip r:embed="rId4"/>
          <a:srcRect l="8556" t="15802" r="74375"/>
          <a:stretch/>
        </p:blipFill>
        <p:spPr>
          <a:xfrm rot="21249860">
            <a:off x="8701452" y="491862"/>
            <a:ext cx="3121780" cy="8661400"/>
          </a:xfrm>
          <a:prstGeom prst="rect">
            <a:avLst/>
          </a:prstGeom>
        </p:spPr>
      </p:pic>
      <p:pic>
        <p:nvPicPr>
          <p:cNvPr id="4" name="Picture 3"/>
          <p:cNvPicPr>
            <a:picLocks noChangeAspect="1"/>
          </p:cNvPicPr>
          <p:nvPr/>
        </p:nvPicPr>
        <p:blipFill>
          <a:blip r:embed="rId5"/>
          <a:stretch>
            <a:fillRect/>
          </a:stretch>
        </p:blipFill>
        <p:spPr>
          <a:xfrm>
            <a:off x="4784049" y="520700"/>
            <a:ext cx="3407267" cy="384810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6"/>
          <a:srcRect b="4424"/>
          <a:stretch/>
        </p:blipFill>
        <p:spPr>
          <a:xfrm>
            <a:off x="266700" y="4663060"/>
            <a:ext cx="7759700" cy="2194940"/>
          </a:xfrm>
          <a:prstGeom prst="rect">
            <a:avLst/>
          </a:prstGeom>
        </p:spPr>
      </p:pic>
      <p:grpSp>
        <p:nvGrpSpPr>
          <p:cNvPr id="8" name="Group 7"/>
          <p:cNvGrpSpPr/>
          <p:nvPr/>
        </p:nvGrpSpPr>
        <p:grpSpPr>
          <a:xfrm>
            <a:off x="245611" y="414527"/>
            <a:ext cx="3801435" cy="2401005"/>
            <a:chOff x="423411" y="668527"/>
            <a:chExt cx="3801435" cy="2401005"/>
          </a:xfrm>
        </p:grpSpPr>
        <p:sp>
          <p:nvSpPr>
            <p:cNvPr id="6" name="Rectangle 5"/>
            <p:cNvSpPr/>
            <p:nvPr/>
          </p:nvSpPr>
          <p:spPr>
            <a:xfrm>
              <a:off x="423411" y="1130540"/>
              <a:ext cx="3801435" cy="1938992"/>
            </a:xfrm>
            <a:prstGeom prst="rect">
              <a:avLst/>
            </a:prstGeom>
          </p:spPr>
          <p:txBody>
            <a:bodyPr wrap="square">
              <a:spAutoFit/>
            </a:bodyPr>
            <a:lstStyle/>
            <a:p>
              <a:pPr>
                <a:lnSpc>
                  <a:spcPts val="4800"/>
                </a:lnSpc>
              </a:pPr>
              <a:br>
                <a:rPr lang="en-US" sz="4400" dirty="0">
                  <a:solidFill>
                    <a:schemeClr val="bg1"/>
                  </a:solidFill>
                  <a:latin typeface="Franklin Gothic Heavy" panose="020B0903020102020204" pitchFamily="34" charset="0"/>
                </a:rPr>
              </a:br>
              <a:r>
                <a:rPr lang="en-US" sz="9600" dirty="0">
                  <a:solidFill>
                    <a:srgbClr val="FFFF00"/>
                  </a:solidFill>
                  <a:latin typeface="Franklin Gothic Heavy" panose="020B0903020102020204" pitchFamily="34" charset="0"/>
                </a:rPr>
                <a:t>TRUTH</a:t>
              </a:r>
              <a:r>
                <a:rPr lang="en-US" sz="4400" dirty="0">
                  <a:solidFill>
                    <a:schemeClr val="bg1"/>
                  </a:solidFill>
                  <a:latin typeface="Franklin Gothic Heavy" panose="020B0903020102020204" pitchFamily="34" charset="0"/>
                </a:rPr>
                <a:t>ABOUT POLLS</a:t>
              </a:r>
            </a:p>
          </p:txBody>
        </p:sp>
        <p:sp>
          <p:nvSpPr>
            <p:cNvPr id="7" name="Rectangle 6"/>
            <p:cNvSpPr/>
            <p:nvPr/>
          </p:nvSpPr>
          <p:spPr>
            <a:xfrm>
              <a:off x="423411" y="668527"/>
              <a:ext cx="3801435" cy="707886"/>
            </a:xfrm>
            <a:prstGeom prst="rect">
              <a:avLst/>
            </a:prstGeom>
          </p:spPr>
          <p:txBody>
            <a:bodyPr wrap="square">
              <a:spAutoFit/>
            </a:bodyPr>
            <a:lstStyle/>
            <a:p>
              <a:pPr>
                <a:lnSpc>
                  <a:spcPts val="4800"/>
                </a:lnSpc>
              </a:pPr>
              <a:r>
                <a:rPr lang="en-US" sz="4400" dirty="0">
                  <a:solidFill>
                    <a:schemeClr val="bg1"/>
                  </a:solidFill>
                  <a:latin typeface="Franklin Gothic Heavy" panose="020B0903020102020204" pitchFamily="34" charset="0"/>
                </a:rPr>
                <a:t>THE</a:t>
              </a:r>
            </a:p>
          </p:txBody>
        </p:sp>
      </p:grpSp>
      <p:pic>
        <p:nvPicPr>
          <p:cNvPr id="9" name="Picture 8"/>
          <p:cNvPicPr>
            <a:picLocks noChangeAspect="1"/>
          </p:cNvPicPr>
          <p:nvPr/>
        </p:nvPicPr>
        <p:blipFill>
          <a:blip r:embed="rId7"/>
          <a:stretch>
            <a:fillRect/>
          </a:stretch>
        </p:blipFill>
        <p:spPr>
          <a:xfrm rot="360946">
            <a:off x="3907411" y="2982641"/>
            <a:ext cx="4049713" cy="13588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865073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46766" y="256585"/>
            <a:ext cx="7023718" cy="769441"/>
          </a:xfrm>
          <a:prstGeom prst="rect">
            <a:avLst/>
          </a:prstGeom>
        </p:spPr>
        <p:txBody>
          <a:bodyPr wrap="none">
            <a:spAutoFit/>
          </a:bodyPr>
          <a:lstStyle/>
          <a:p>
            <a:r>
              <a:rPr lang="en-US" sz="4400" dirty="0">
                <a:solidFill>
                  <a:schemeClr val="bg1"/>
                </a:solidFill>
                <a:latin typeface="Franklin Gothic Heavy" panose="020B0903020102020204" pitchFamily="34" charset="0"/>
              </a:rPr>
              <a:t>1. TIMING IS EVERYTHING</a:t>
            </a:r>
          </a:p>
        </p:txBody>
      </p:sp>
      <p:sp>
        <p:nvSpPr>
          <p:cNvPr id="7" name="TextBox 6"/>
          <p:cNvSpPr txBox="1"/>
          <p:nvPr/>
        </p:nvSpPr>
        <p:spPr>
          <a:xfrm>
            <a:off x="953729" y="2046426"/>
            <a:ext cx="3161071" cy="3170099"/>
          </a:xfrm>
          <a:prstGeom prst="rect">
            <a:avLst/>
          </a:prstGeom>
          <a:noFill/>
        </p:spPr>
        <p:txBody>
          <a:bodyPr wrap="square" rtlCol="0">
            <a:spAutoFit/>
          </a:bodyPr>
          <a:lstStyle/>
          <a:p>
            <a:pPr marL="342900" indent="-342900">
              <a:buFont typeface="Wingdings" panose="05000000000000000000" pitchFamily="2" charset="2"/>
              <a:buChar char="Ø"/>
            </a:pPr>
            <a:r>
              <a:rPr lang="en-US" sz="2500" dirty="0">
                <a:solidFill>
                  <a:srgbClr val="FFFF00"/>
                </a:solidFill>
                <a:latin typeface="Franklin Gothic Heavy" panose="020B0903020102020204" pitchFamily="34" charset="0"/>
              </a:rPr>
              <a:t>Exit polls can be the most valuable.</a:t>
            </a:r>
            <a:br>
              <a:rPr lang="en-US" sz="2500" dirty="0">
                <a:solidFill>
                  <a:srgbClr val="FFFF00"/>
                </a:solidFill>
                <a:latin typeface="Franklin Gothic Heavy" panose="020B0903020102020204" pitchFamily="34" charset="0"/>
              </a:rPr>
            </a:br>
            <a:r>
              <a:rPr lang="en-US" sz="2500" dirty="0">
                <a:solidFill>
                  <a:schemeClr val="bg1"/>
                </a:solidFill>
                <a:latin typeface="Franklin Gothic Medium" panose="020B0603020102020204" pitchFamily="34" charset="0"/>
              </a:rPr>
              <a:t>Polls taken right after voters cast their ballots can show not only who is winning but why.</a:t>
            </a:r>
          </a:p>
        </p:txBody>
      </p:sp>
      <p:pic>
        <p:nvPicPr>
          <p:cNvPr id="3074" name="Picture 2" descr="http://drc.centerfornewsliteracy.org/sites/default/files/news-lesson-images/exit_po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4923" y="2201411"/>
            <a:ext cx="7429500" cy="417195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41066" y="1132026"/>
            <a:ext cx="11404599" cy="861774"/>
          </a:xfrm>
          <a:prstGeom prst="rect">
            <a:avLst/>
          </a:prstGeom>
          <a:noFill/>
        </p:spPr>
        <p:txBody>
          <a:bodyPr wrap="square" rtlCol="0">
            <a:spAutoFit/>
          </a:bodyPr>
          <a:lstStyle/>
          <a:p>
            <a:pPr marL="342900" indent="-342900">
              <a:buFont typeface="Wingdings" panose="05000000000000000000" pitchFamily="2" charset="2"/>
              <a:buChar char="Ø"/>
            </a:pPr>
            <a:r>
              <a:rPr lang="en-US" sz="2500" dirty="0">
                <a:solidFill>
                  <a:srgbClr val="FFFF00"/>
                </a:solidFill>
                <a:latin typeface="Franklin Gothic Heavy" panose="020B0903020102020204" pitchFamily="34" charset="0"/>
              </a:rPr>
              <a:t>The closer we are to voting, the more reliable the poll. </a:t>
            </a:r>
            <a:r>
              <a:rPr lang="en-US" sz="2500" dirty="0">
                <a:solidFill>
                  <a:schemeClr val="bg1"/>
                </a:solidFill>
                <a:latin typeface="Franklin Gothic Medium" panose="020B0603020102020204" pitchFamily="34" charset="0"/>
              </a:rPr>
              <a:t>Public opinion is volatile.  No truth is more provisional than political poll results.</a:t>
            </a:r>
          </a:p>
        </p:txBody>
      </p:sp>
    </p:spTree>
    <p:extLst>
      <p:ext uri="{BB962C8B-B14F-4D97-AF65-F5344CB8AC3E}">
        <p14:creationId xmlns:p14="http://schemas.microsoft.com/office/powerpoint/2010/main" val="15375688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http://davidkallin.files.wordpress.com/2010/11/jigsaw-puzzle.jpg"/>
          <p:cNvPicPr>
            <a:picLocks noChangeAspect="1" noChangeArrowheads="1"/>
          </p:cNvPicPr>
          <p:nvPr/>
        </p:nvPicPr>
        <p:blipFill>
          <a:blip r:embed="rId4"/>
          <a:srcRect/>
          <a:stretch>
            <a:fillRect/>
          </a:stretch>
        </p:blipFill>
        <p:spPr bwMode="auto">
          <a:xfrm>
            <a:off x="3276600" y="228600"/>
            <a:ext cx="8763000" cy="6400800"/>
          </a:xfrm>
          <a:prstGeom prst="rect">
            <a:avLst/>
          </a:prstGeom>
          <a:ln w="228600" cap="sq" cmpd="thickThin">
            <a:solidFill>
              <a:srgbClr val="000000"/>
            </a:solidFill>
            <a:prstDash val="solid"/>
            <a:miter lim="800000"/>
          </a:ln>
          <a:effectLst>
            <a:innerShdw blurRad="76200">
              <a:srgbClr val="000000"/>
            </a:innerShdw>
          </a:effectLst>
        </p:spPr>
      </p:pic>
      <p:sp>
        <p:nvSpPr>
          <p:cNvPr id="5" name="Title 1"/>
          <p:cNvSpPr txBox="1">
            <a:spLocks/>
          </p:cNvSpPr>
          <p:nvPr/>
        </p:nvSpPr>
        <p:spPr>
          <a:xfrm>
            <a:off x="3276600" y="1371600"/>
            <a:ext cx="9144000" cy="1524000"/>
          </a:xfrm>
          <a:prstGeom prst="rect">
            <a:avLst/>
          </a:prstGeom>
          <a:effectLst>
            <a:glow rad="139700">
              <a:schemeClr val="accent1">
                <a:satMod val="175000"/>
                <a:alpha val="40000"/>
              </a:schemeClr>
            </a:glow>
          </a:effectLst>
        </p:spPr>
        <p:txBody>
          <a:bodyPr>
            <a:noAutofit/>
          </a:bodyPr>
          <a:lstStyle/>
          <a:p>
            <a:pPr lvl="0" algn="ctr">
              <a:spcBef>
                <a:spcPct val="0"/>
              </a:spcBef>
            </a:pPr>
            <a:endParaRPr lang="en-US" sz="7200" spc="-150" dirty="0">
              <a:solidFill>
                <a:srgbClr val="FFFF00"/>
              </a:solidFill>
              <a:effectLst>
                <a:outerShdw blurRad="50800" dist="38100" dir="2700000" algn="tl" rotWithShape="0">
                  <a:prstClr val="black">
                    <a:alpha val="40000"/>
                  </a:prstClr>
                </a:outerShdw>
                <a:reflection blurRad="6350" stA="55000" endA="300" endPos="45500" dir="5400000" sy="-100000" algn="bl" rotWithShape="0"/>
              </a:effectLst>
              <a:latin typeface="Franklin Gothic Medium" pitchFamily="34" charset="0"/>
              <a:ea typeface="+mj-ea"/>
              <a:cs typeface="+mj-cs"/>
            </a:endParaRPr>
          </a:p>
        </p:txBody>
      </p:sp>
      <p:sp>
        <p:nvSpPr>
          <p:cNvPr id="6" name="Title 1"/>
          <p:cNvSpPr txBox="1">
            <a:spLocks/>
          </p:cNvSpPr>
          <p:nvPr/>
        </p:nvSpPr>
        <p:spPr>
          <a:xfrm>
            <a:off x="8098222" y="381000"/>
            <a:ext cx="4093779" cy="1752600"/>
          </a:xfrm>
          <a:prstGeom prst="rect">
            <a:avLst/>
          </a:prstGeom>
          <a:ln>
            <a:noFill/>
          </a:ln>
          <a:effectLst>
            <a:glow rad="139700">
              <a:schemeClr val="accent1">
                <a:satMod val="175000"/>
                <a:alpha val="40000"/>
              </a:schemeClr>
            </a:glow>
          </a:effectLst>
        </p:spPr>
        <p:txBody>
          <a:bodyPr>
            <a:noAutofit/>
          </a:bodyPr>
          <a:lstStyle/>
          <a:p>
            <a:pPr>
              <a:lnSpc>
                <a:spcPts val="4000"/>
              </a:lnSpc>
              <a:spcBef>
                <a:spcPct val="0"/>
              </a:spcBef>
            </a:pPr>
            <a:r>
              <a:rPr lang="en-US" sz="4800" dirty="0">
                <a:ln w="18415" cmpd="sng">
                  <a:solidFill>
                    <a:srgbClr val="FFFFFF"/>
                  </a:solidFill>
                  <a:prstDash val="solid"/>
                </a:ln>
                <a:latin typeface="Franklin Gothic Heavy" panose="020B0903020102020204" pitchFamily="34" charset="0"/>
              </a:rPr>
              <a:t>FOLLOW THE STORY OVER TIME</a:t>
            </a:r>
            <a:endParaRPr lang="en-US" sz="4800" u="sng" dirty="0">
              <a:ln w="18415" cmpd="sng">
                <a:solidFill>
                  <a:srgbClr val="FFFFFF"/>
                </a:solidFill>
                <a:prstDash val="solid"/>
              </a:ln>
              <a:latin typeface="Franklin Gothic Heavy" panose="020B0903020102020204" pitchFamily="34" charset="0"/>
            </a:endParaRPr>
          </a:p>
        </p:txBody>
      </p:sp>
      <p:sp>
        <p:nvSpPr>
          <p:cNvPr id="7" name="TextBox 6"/>
          <p:cNvSpPr txBox="1"/>
          <p:nvPr/>
        </p:nvSpPr>
        <p:spPr>
          <a:xfrm>
            <a:off x="125911" y="204926"/>
            <a:ext cx="2769689" cy="5863144"/>
          </a:xfrm>
          <a:prstGeom prst="rect">
            <a:avLst/>
          </a:prstGeom>
          <a:noFill/>
        </p:spPr>
        <p:txBody>
          <a:bodyPr wrap="square" rtlCol="0">
            <a:spAutoFit/>
          </a:bodyPr>
          <a:lstStyle/>
          <a:p>
            <a:pPr marL="342900" indent="-342900">
              <a:buFont typeface="Wingdings" panose="05000000000000000000" pitchFamily="2" charset="2"/>
              <a:buChar char="Ø"/>
            </a:pPr>
            <a:r>
              <a:rPr lang="en-US" sz="2500" dirty="0">
                <a:solidFill>
                  <a:srgbClr val="FFFF00"/>
                </a:solidFill>
                <a:latin typeface="Franklin Gothic Heavy" panose="020B0903020102020204" pitchFamily="34" charset="0"/>
              </a:rPr>
              <a:t>The best advice for consumers?  Watch the polls over time.</a:t>
            </a:r>
            <a:br>
              <a:rPr lang="en-US" sz="2500" dirty="0">
                <a:solidFill>
                  <a:srgbClr val="FFFF00"/>
                </a:solidFill>
                <a:latin typeface="Franklin Gothic Heavy" panose="020B0903020102020204" pitchFamily="34" charset="0"/>
              </a:rPr>
            </a:br>
            <a:r>
              <a:rPr lang="en-US" sz="2500" dirty="0">
                <a:solidFill>
                  <a:schemeClr val="bg1"/>
                </a:solidFill>
                <a:latin typeface="Franklin Gothic Medium" panose="020B0603020102020204" pitchFamily="34" charset="0"/>
              </a:rPr>
              <a:t>Provisional truth puts the burden on the news consumer to stay with the story as our understanding of the truth changes.</a:t>
            </a:r>
          </a:p>
        </p:txBody>
      </p:sp>
    </p:spTree>
    <p:extLst>
      <p:ext uri="{BB962C8B-B14F-4D97-AF65-F5344CB8AC3E}">
        <p14:creationId xmlns:p14="http://schemas.microsoft.com/office/powerpoint/2010/main" val="412800798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par>
                                <p:cTn id="8" presetID="10" presetClass="entr" presetSubtype="0" fill="hold" grpId="0" nodeType="withEffect">
                                  <p:stCondLst>
                                    <p:cond delay="0"/>
                                  </p:stCondLst>
                                  <p:iterate type="lt">
                                    <p:tmPct val="10000"/>
                                  </p:iterate>
                                  <p:childTnLst>
                                    <p:set>
                                      <p:cBhvr>
                                        <p:cTn id="9" dur="1" fill="hold">
                                          <p:stCondLst>
                                            <p:cond delay="0"/>
                                          </p:stCondLst>
                                        </p:cTn>
                                        <p:tgtEl>
                                          <p:spTgt spid="6"/>
                                        </p:tgtEl>
                                        <p:attrNameLst>
                                          <p:attrName>style.visibility</p:attrName>
                                        </p:attrNameLst>
                                      </p:cBhvr>
                                      <p:to>
                                        <p:strVal val="visible"/>
                                      </p:to>
                                    </p:set>
                                    <p:animEffect transition="in" filter="fade">
                                      <p:cBhvr>
                                        <p:cTn id="10" dur="175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46766" y="2432115"/>
            <a:ext cx="10208330" cy="4005261"/>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46766" y="256585"/>
            <a:ext cx="8383705" cy="769441"/>
          </a:xfrm>
          <a:prstGeom prst="rect">
            <a:avLst/>
          </a:prstGeom>
        </p:spPr>
        <p:txBody>
          <a:bodyPr wrap="none">
            <a:spAutoFit/>
          </a:bodyPr>
          <a:lstStyle/>
          <a:p>
            <a:r>
              <a:rPr lang="en-US" sz="4400" dirty="0">
                <a:solidFill>
                  <a:schemeClr val="bg1"/>
                </a:solidFill>
                <a:latin typeface="Franklin Gothic Heavy" panose="020B0903020102020204" pitchFamily="34" charset="0"/>
              </a:rPr>
              <a:t>2. IS THE POLL </a:t>
            </a:r>
            <a:r>
              <a:rPr lang="en-US" sz="4400" dirty="0">
                <a:solidFill>
                  <a:srgbClr val="FFFF00"/>
                </a:solidFill>
                <a:latin typeface="Franklin Gothic Heavy" panose="020B0903020102020204" pitchFamily="34" charset="0"/>
              </a:rPr>
              <a:t>REALLY</a:t>
            </a:r>
            <a:r>
              <a:rPr lang="en-US" sz="4400" dirty="0">
                <a:solidFill>
                  <a:schemeClr val="bg1"/>
                </a:solidFill>
                <a:latin typeface="Franklin Gothic Heavy" panose="020B0903020102020204" pitchFamily="34" charset="0"/>
              </a:rPr>
              <a:t> A POLL?</a:t>
            </a:r>
          </a:p>
        </p:txBody>
      </p:sp>
      <p:sp>
        <p:nvSpPr>
          <p:cNvPr id="7" name="TextBox 6"/>
          <p:cNvSpPr txBox="1"/>
          <p:nvPr/>
        </p:nvSpPr>
        <p:spPr>
          <a:xfrm>
            <a:off x="740879" y="1254575"/>
            <a:ext cx="9713447" cy="861774"/>
          </a:xfrm>
          <a:prstGeom prst="rect">
            <a:avLst/>
          </a:prstGeom>
          <a:noFill/>
        </p:spPr>
        <p:txBody>
          <a:bodyPr wrap="square" rtlCol="0">
            <a:spAutoFit/>
          </a:bodyPr>
          <a:lstStyle/>
          <a:p>
            <a:r>
              <a:rPr lang="en-US" sz="2500" dirty="0">
                <a:solidFill>
                  <a:schemeClr val="bg1"/>
                </a:solidFill>
                <a:latin typeface="Franklin Gothic Medium" panose="020B0603020102020204" pitchFamily="34" charset="0"/>
              </a:rPr>
              <a:t>A poll employs a statistical methodology. A simple survey does not. There is no such thing as an “unscientific” or “informal” poll.</a:t>
            </a:r>
          </a:p>
        </p:txBody>
      </p:sp>
      <p:sp>
        <p:nvSpPr>
          <p:cNvPr id="9" name="TextBox 8"/>
          <p:cNvSpPr txBox="1"/>
          <p:nvPr/>
        </p:nvSpPr>
        <p:spPr>
          <a:xfrm>
            <a:off x="1197862" y="2997800"/>
            <a:ext cx="9436609" cy="3170099"/>
          </a:xfrm>
          <a:prstGeom prst="rect">
            <a:avLst/>
          </a:prstGeom>
          <a:noFill/>
        </p:spPr>
        <p:txBody>
          <a:bodyPr wrap="square" rtlCol="0">
            <a:spAutoFit/>
          </a:bodyPr>
          <a:lstStyle/>
          <a:p>
            <a:r>
              <a:rPr lang="en-US" sz="2500" dirty="0">
                <a:solidFill>
                  <a:schemeClr val="bg1"/>
                </a:solidFill>
                <a:latin typeface="Franklin Gothic Medium" panose="020B0603020102020204" pitchFamily="34" charset="0"/>
              </a:rPr>
              <a:t>An unbiased, scientific opinion poll uses trained interviewers to ask carefully worded questions of a particular random but representative sample that can reveal the preferences or beliefs of a given population.</a:t>
            </a:r>
            <a:br>
              <a:rPr lang="en-US" sz="2500" dirty="0">
                <a:solidFill>
                  <a:schemeClr val="bg1"/>
                </a:solidFill>
                <a:latin typeface="Franklin Gothic Medium" panose="020B0603020102020204" pitchFamily="34" charset="0"/>
              </a:rPr>
            </a:br>
            <a:endParaRPr lang="en-US" sz="2500" dirty="0">
              <a:solidFill>
                <a:schemeClr val="bg1"/>
              </a:solidFill>
              <a:latin typeface="Franklin Gothic Medium" panose="020B0603020102020204" pitchFamily="34" charset="0"/>
            </a:endParaRPr>
          </a:p>
          <a:p>
            <a:r>
              <a:rPr lang="en-US" sz="2500" dirty="0">
                <a:solidFill>
                  <a:schemeClr val="bg1"/>
                </a:solidFill>
                <a:latin typeface="Franklin Gothic Medium" panose="020B0603020102020204" pitchFamily="34" charset="0"/>
              </a:rPr>
              <a:t>If the poll is not conducted by an independent outfit, or the sample is not randomly chosen or representative, the results have no statistical significance.</a:t>
            </a:r>
          </a:p>
        </p:txBody>
      </p:sp>
      <p:sp>
        <p:nvSpPr>
          <p:cNvPr id="10" name="Rectangle 9"/>
          <p:cNvSpPr/>
          <p:nvPr/>
        </p:nvSpPr>
        <p:spPr>
          <a:xfrm>
            <a:off x="1210239" y="2499401"/>
            <a:ext cx="3025187" cy="584775"/>
          </a:xfrm>
          <a:prstGeom prst="rect">
            <a:avLst/>
          </a:prstGeom>
        </p:spPr>
        <p:txBody>
          <a:bodyPr wrap="none">
            <a:spAutoFit/>
          </a:bodyPr>
          <a:lstStyle/>
          <a:p>
            <a:r>
              <a:rPr lang="en-US" sz="3200" dirty="0">
                <a:solidFill>
                  <a:schemeClr val="bg1"/>
                </a:solidFill>
                <a:latin typeface="Franklin Gothic Heavy" panose="020B0903020102020204" pitchFamily="34" charset="0"/>
              </a:rPr>
              <a:t>What is a poll?</a:t>
            </a:r>
          </a:p>
        </p:txBody>
      </p:sp>
    </p:spTree>
    <p:extLst>
      <p:ext uri="{BB962C8B-B14F-4D97-AF65-F5344CB8AC3E}">
        <p14:creationId xmlns:p14="http://schemas.microsoft.com/office/powerpoint/2010/main" val="20730874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02798" y="2702321"/>
            <a:ext cx="9805994" cy="1015663"/>
          </a:xfrm>
          <a:prstGeom prst="rect">
            <a:avLst/>
          </a:prstGeom>
        </p:spPr>
        <p:txBody>
          <a:bodyPr wrap="square">
            <a:spAutoFit/>
          </a:bodyPr>
          <a:lstStyle/>
          <a:p>
            <a:r>
              <a:rPr lang="en-US" sz="6000" dirty="0">
                <a:solidFill>
                  <a:srgbClr val="FFFF00"/>
                </a:solidFill>
                <a:latin typeface="Franklin Gothic Heavy" panose="020B0903020102020204" pitchFamily="34" charset="0"/>
              </a:rPr>
              <a:t>NOT JUST THE FACTS</a:t>
            </a:r>
          </a:p>
        </p:txBody>
      </p:sp>
      <p:sp>
        <p:nvSpPr>
          <p:cNvPr id="5" name="TextBox 4"/>
          <p:cNvSpPr txBox="1"/>
          <p:nvPr/>
        </p:nvSpPr>
        <p:spPr>
          <a:xfrm>
            <a:off x="1157662" y="3727128"/>
            <a:ext cx="9074474" cy="2062103"/>
          </a:xfrm>
          <a:prstGeom prst="rect">
            <a:avLst/>
          </a:prstGeom>
          <a:noFill/>
        </p:spPr>
        <p:txBody>
          <a:bodyPr wrap="square" rtlCol="0">
            <a:spAutoFit/>
          </a:bodyPr>
          <a:lstStyle/>
          <a:p>
            <a:r>
              <a:rPr lang="en-US" sz="3200" dirty="0">
                <a:solidFill>
                  <a:schemeClr val="bg1"/>
                </a:solidFill>
                <a:latin typeface="Franklin Gothic Medium" panose="020B0603020102020204" pitchFamily="34" charset="0"/>
              </a:rPr>
              <a:t>For news consumers trying to put political poll results in perspective, the journey from fact to truth relies on two more News Literacy concepts – </a:t>
            </a:r>
            <a:r>
              <a:rPr lang="en-US" sz="3200" b="1" dirty="0">
                <a:solidFill>
                  <a:srgbClr val="FFFF00"/>
                </a:solidFill>
                <a:latin typeface="Franklin Gothic Medium" panose="020B0603020102020204" pitchFamily="34" charset="0"/>
              </a:rPr>
              <a:t>context</a:t>
            </a:r>
            <a:r>
              <a:rPr lang="en-US" sz="3200" dirty="0">
                <a:solidFill>
                  <a:schemeClr val="bg1"/>
                </a:solidFill>
                <a:latin typeface="Franklin Gothic Medium" panose="020B0603020102020204" pitchFamily="34" charset="0"/>
              </a:rPr>
              <a:t> and </a:t>
            </a:r>
            <a:r>
              <a:rPr lang="en-US" sz="3200" b="1" dirty="0">
                <a:solidFill>
                  <a:srgbClr val="FFFF00"/>
                </a:solidFill>
                <a:latin typeface="Franklin Gothic Medium" panose="020B0603020102020204" pitchFamily="34" charset="0"/>
              </a:rPr>
              <a:t>transparency</a:t>
            </a:r>
            <a:r>
              <a:rPr lang="en-US" sz="3200" dirty="0">
                <a:solidFill>
                  <a:schemeClr val="bg1"/>
                </a:solidFill>
                <a:latin typeface="Franklin Gothic Medium" panose="020B0603020102020204" pitchFamily="34" charset="0"/>
              </a:rPr>
              <a:t>.</a:t>
            </a:r>
          </a:p>
        </p:txBody>
      </p:sp>
      <p:sp>
        <p:nvSpPr>
          <p:cNvPr id="9" name="Title 1"/>
          <p:cNvSpPr txBox="1">
            <a:spLocks/>
          </p:cNvSpPr>
          <p:nvPr/>
        </p:nvSpPr>
        <p:spPr>
          <a:xfrm>
            <a:off x="3090672" y="0"/>
            <a:ext cx="9189720" cy="2093976"/>
          </a:xfrm>
          <a:prstGeom prst="rect">
            <a:avLst/>
          </a:prstGeom>
          <a:effectLst>
            <a:glow rad="139700">
              <a:schemeClr val="accent1">
                <a:satMod val="175000"/>
                <a:alpha val="40000"/>
              </a:schemeClr>
            </a:glow>
          </a:effectLst>
        </p:spPr>
        <p:txBody>
          <a:bodyPr>
            <a:normAutofit fontScale="92500" lnSpcReduction="10000"/>
          </a:bodyPr>
          <a:lstStyle/>
          <a:p>
            <a:pPr lvl="0">
              <a:lnSpc>
                <a:spcPct val="120000"/>
              </a:lnSpc>
              <a:spcBef>
                <a:spcPct val="0"/>
              </a:spcBef>
            </a:pPr>
            <a:endParaRPr lang="en-US" sz="4000" spc="-150" dirty="0">
              <a:solidFill>
                <a:schemeClr val="bg1"/>
              </a:solidFill>
              <a:effectLst>
                <a:outerShdw blurRad="50800" dist="38100" dir="2700000" algn="tl" rotWithShape="0">
                  <a:prstClr val="black">
                    <a:alpha val="40000"/>
                  </a:prstClr>
                </a:outerShdw>
                <a:reflection blurRad="6350" stA="55000" endA="300" endPos="45500" dir="5400000" sy="-100000" algn="bl" rotWithShape="0"/>
              </a:effectLst>
              <a:latin typeface="Franklin Gothic Medium" pitchFamily="34" charset="0"/>
            </a:endParaRPr>
          </a:p>
          <a:p>
            <a:pPr lvl="0">
              <a:spcBef>
                <a:spcPct val="0"/>
              </a:spcBef>
            </a:pP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Book" panose="020B0503020102020204" pitchFamily="34" charset="0"/>
                <a:ea typeface="+mj-ea"/>
                <a:cs typeface="+mj-cs"/>
              </a:rPr>
              <a:t>“There's a world of difference between truth and facts. Facts can obscure the truth.”</a:t>
            </a:r>
          </a:p>
          <a:p>
            <a:pPr lvl="0">
              <a:spcBef>
                <a:spcPct val="0"/>
              </a:spcBef>
            </a:pP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Medium" pitchFamily="34" charset="0"/>
                <a:ea typeface="+mj-ea"/>
                <a:cs typeface="+mj-cs"/>
              </a:rPr>
              <a:t>                                                           </a:t>
            </a: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Medium"/>
                <a:ea typeface="+mj-ea"/>
                <a:cs typeface="+mj-cs"/>
              </a:rPr>
              <a:t>− </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Medium" pitchFamily="34" charset="0"/>
                <a:ea typeface="+mj-ea"/>
                <a:cs typeface="+mj-cs"/>
              </a:rPr>
              <a:t>MAYA ANGELOU</a:t>
            </a:r>
          </a:p>
          <a:p>
            <a:pPr lvl="0">
              <a:spcBef>
                <a:spcPct val="0"/>
              </a:spcBef>
            </a:pP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Medium" pitchFamily="34" charset="0"/>
              <a:ea typeface="+mj-ea"/>
              <a:cs typeface="+mj-cs"/>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662" y="201169"/>
            <a:ext cx="1616743" cy="1965959"/>
          </a:xfrm>
          <a:prstGeom prst="rect">
            <a:avLst/>
          </a:prstGeom>
          <a:ln>
            <a:noFill/>
          </a:ln>
          <a:effectLst>
            <a:softEdge rad="112500"/>
          </a:effectLst>
        </p:spPr>
      </p:pic>
    </p:spTree>
    <p:extLst>
      <p:ext uri="{BB962C8B-B14F-4D97-AF65-F5344CB8AC3E}">
        <p14:creationId xmlns:p14="http://schemas.microsoft.com/office/powerpoint/2010/main" val="3105469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562100" y="3737900"/>
            <a:ext cx="9144000" cy="3048000"/>
          </a:xfrm>
          <a:prstGeom prst="rect">
            <a:avLst/>
          </a:prstGeom>
          <a:effectLst>
            <a:glow rad="139700">
              <a:schemeClr val="accent1">
                <a:satMod val="175000"/>
                <a:alpha val="40000"/>
              </a:schemeClr>
            </a:glow>
          </a:effectLst>
        </p:spPr>
        <p:txBody>
          <a:bodyPr>
            <a:normAutofit/>
          </a:bodyPr>
          <a:lstStyle/>
          <a:p>
            <a:pPr lvl="0" algn="ctr">
              <a:spcBef>
                <a:spcPct val="0"/>
              </a:spcBef>
            </a:pPr>
            <a:r>
              <a:rPr lang="en-US" sz="3600" spc="-150" dirty="0">
                <a:solidFill>
                  <a:schemeClr val="bg1"/>
                </a:solidFill>
                <a:latin typeface="Franklin Gothic Medium" pitchFamily="34" charset="0"/>
                <a:ea typeface="+mj-ea"/>
                <a:cs typeface="+mj-cs"/>
              </a:rPr>
              <a:t>Facts about who was polled and how</a:t>
            </a:r>
            <a:br>
              <a:rPr lang="en-US" sz="3600" spc="-150" dirty="0">
                <a:solidFill>
                  <a:schemeClr val="bg1"/>
                </a:solidFill>
                <a:latin typeface="Franklin Gothic Medium" pitchFamily="34" charset="0"/>
                <a:ea typeface="+mj-ea"/>
                <a:cs typeface="+mj-cs"/>
              </a:rPr>
            </a:br>
            <a:r>
              <a:rPr lang="en-US" sz="3600" spc="-150" dirty="0">
                <a:solidFill>
                  <a:schemeClr val="bg1"/>
                </a:solidFill>
                <a:latin typeface="Franklin Gothic Medium" pitchFamily="34" charset="0"/>
                <a:ea typeface="+mj-ea"/>
                <a:cs typeface="+mj-cs"/>
              </a:rPr>
              <a:t>can put findings in perspective</a:t>
            </a:r>
            <a:br>
              <a:rPr lang="en-US" sz="3600" spc="-150" dirty="0">
                <a:solidFill>
                  <a:schemeClr val="bg1"/>
                </a:solidFill>
                <a:latin typeface="Franklin Gothic Medium" pitchFamily="34" charset="0"/>
                <a:ea typeface="+mj-ea"/>
                <a:cs typeface="+mj-cs"/>
              </a:rPr>
            </a:br>
            <a:r>
              <a:rPr lang="en-US" sz="3600" spc="-150" dirty="0">
                <a:solidFill>
                  <a:schemeClr val="bg1"/>
                </a:solidFill>
                <a:latin typeface="Franklin Gothic Medium" pitchFamily="34" charset="0"/>
                <a:ea typeface="+mj-ea"/>
                <a:cs typeface="+mj-cs"/>
              </a:rPr>
              <a:t>and help us understand </a:t>
            </a:r>
            <a:br>
              <a:rPr lang="en-US" sz="3600" spc="-150" dirty="0">
                <a:solidFill>
                  <a:schemeClr val="bg1"/>
                </a:solidFill>
                <a:latin typeface="Franklin Gothic Medium" pitchFamily="34" charset="0"/>
                <a:ea typeface="+mj-ea"/>
                <a:cs typeface="+mj-cs"/>
              </a:rPr>
            </a:br>
            <a:r>
              <a:rPr lang="en-US" sz="3600" spc="-150" dirty="0">
                <a:solidFill>
                  <a:schemeClr val="bg1"/>
                </a:solidFill>
                <a:latin typeface="Franklin Gothic Medium" pitchFamily="34" charset="0"/>
                <a:ea typeface="+mj-ea"/>
                <a:cs typeface="+mj-cs"/>
              </a:rPr>
              <a:t>their meaning and significance </a:t>
            </a:r>
            <a:endParaRPr lang="en-US" sz="3600" i="1" spc="-150" dirty="0">
              <a:solidFill>
                <a:schemeClr val="bg1"/>
              </a:solidFill>
              <a:latin typeface="Franklin Gothic Medium" pitchFamily="34" charset="0"/>
              <a:ea typeface="+mj-ea"/>
              <a:cs typeface="+mj-cs"/>
            </a:endParaRPr>
          </a:p>
        </p:txBody>
      </p:sp>
      <p:pic>
        <p:nvPicPr>
          <p:cNvPr id="12" name="Picture 11" descr="Katrina_Satellite.bmp"/>
          <p:cNvPicPr>
            <a:picLocks noChangeAspect="1"/>
          </p:cNvPicPr>
          <p:nvPr/>
        </p:nvPicPr>
        <p:blipFill>
          <a:blip r:embed="rId3" cstate="print"/>
          <a:stretch>
            <a:fillRect/>
          </a:stretch>
        </p:blipFill>
        <p:spPr>
          <a:xfrm>
            <a:off x="3962400" y="1752601"/>
            <a:ext cx="4343400" cy="1590207"/>
          </a:xfrm>
          <a:prstGeom prst="rect">
            <a:avLst/>
          </a:prstGeom>
          <a:ln>
            <a:noFill/>
          </a:ln>
          <a:effectLst>
            <a:outerShdw blurRad="292100" dist="139700" dir="2700000" algn="tl" rotWithShape="0">
              <a:srgbClr val="333333">
                <a:alpha val="65000"/>
              </a:srgbClr>
            </a:outerShdw>
          </a:effectLst>
        </p:spPr>
      </p:pic>
      <p:sp>
        <p:nvSpPr>
          <p:cNvPr id="7" name="Title 1"/>
          <p:cNvSpPr txBox="1">
            <a:spLocks/>
          </p:cNvSpPr>
          <p:nvPr/>
        </p:nvSpPr>
        <p:spPr>
          <a:xfrm>
            <a:off x="1283208" y="706620"/>
            <a:ext cx="9144000" cy="866967"/>
          </a:xfrm>
          <a:prstGeom prst="rect">
            <a:avLst/>
          </a:prstGeom>
          <a:effectLst>
            <a:glow rad="139700">
              <a:schemeClr val="accent1">
                <a:satMod val="175000"/>
                <a:alpha val="40000"/>
              </a:schemeClr>
            </a:glow>
          </a:effectLst>
        </p:spPr>
        <p:txBody>
          <a:bodyPr>
            <a:normAutofit/>
          </a:bodyPr>
          <a:lstStyle/>
          <a:p>
            <a:pPr lvl="0" algn="ctr">
              <a:spcBef>
                <a:spcPct val="0"/>
              </a:spcBef>
            </a:pPr>
            <a:r>
              <a:rPr lang="en-US" sz="5000" dirty="0">
                <a:ln w="18415" cmpd="sng">
                  <a:solidFill>
                    <a:srgbClr val="FFFFFF"/>
                  </a:solidFill>
                  <a:prstDash val="solid"/>
                </a:ln>
                <a:solidFill>
                  <a:srgbClr val="FFFF00"/>
                </a:solidFill>
                <a:effectLst>
                  <a:outerShdw blurRad="63500" dir="3600000" algn="tl" rotWithShape="0">
                    <a:srgbClr val="000000">
                      <a:alpha val="70000"/>
                    </a:srgbClr>
                  </a:outerShdw>
                </a:effectLst>
                <a:latin typeface="Franklin Gothic Medium" pitchFamily="34" charset="0"/>
              </a:rPr>
              <a:t>CONTEXT</a:t>
            </a:r>
          </a:p>
        </p:txBody>
      </p:sp>
    </p:spTree>
    <p:extLst>
      <p:ext uri="{BB962C8B-B14F-4D97-AF65-F5344CB8AC3E}">
        <p14:creationId xmlns:p14="http://schemas.microsoft.com/office/powerpoint/2010/main" val="131684856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Katrina_Satellite.bmp"/>
          <p:cNvPicPr>
            <a:picLocks noChangeAspect="1"/>
          </p:cNvPicPr>
          <p:nvPr/>
        </p:nvPicPr>
        <p:blipFill>
          <a:blip r:embed="rId3" cstate="print"/>
          <a:stretch>
            <a:fillRect/>
          </a:stretch>
        </p:blipFill>
        <p:spPr>
          <a:xfrm>
            <a:off x="3020899" y="1676400"/>
            <a:ext cx="6350000" cy="1905000"/>
          </a:xfrm>
          <a:prstGeom prst="rect">
            <a:avLst/>
          </a:prstGeom>
          <a:ln>
            <a:noFill/>
          </a:ln>
          <a:effectLst>
            <a:outerShdw blurRad="292100" dist="139700" dir="2700000" algn="tl" rotWithShape="0">
              <a:srgbClr val="333333">
                <a:alpha val="65000"/>
              </a:srgbClr>
            </a:outerShdw>
          </a:effectLst>
        </p:spPr>
      </p:pic>
      <p:sp>
        <p:nvSpPr>
          <p:cNvPr id="5" name="Title 1"/>
          <p:cNvSpPr txBox="1">
            <a:spLocks/>
          </p:cNvSpPr>
          <p:nvPr/>
        </p:nvSpPr>
        <p:spPr>
          <a:xfrm>
            <a:off x="1267968" y="3810000"/>
            <a:ext cx="9144000" cy="3048000"/>
          </a:xfrm>
          <a:prstGeom prst="rect">
            <a:avLst/>
          </a:prstGeom>
          <a:effectLst>
            <a:glow rad="139700">
              <a:schemeClr val="accent1">
                <a:satMod val="175000"/>
                <a:alpha val="40000"/>
              </a:schemeClr>
            </a:glow>
          </a:effectLst>
        </p:spPr>
        <p:txBody>
          <a:bodyPr>
            <a:normAutofit/>
          </a:bodyPr>
          <a:lstStyle/>
          <a:p>
            <a:pPr lvl="0" algn="ctr">
              <a:spcBef>
                <a:spcPct val="0"/>
              </a:spcBef>
            </a:pPr>
            <a:r>
              <a:rPr lang="en-US" sz="3600" spc="-150" dirty="0">
                <a:solidFill>
                  <a:schemeClr val="bg1"/>
                </a:solidFill>
                <a:latin typeface="Franklin Gothic Medium" pitchFamily="34" charset="0"/>
                <a:ea typeface="+mj-ea"/>
                <a:cs typeface="+mj-cs"/>
              </a:rPr>
              <a:t>News reports about political polling results</a:t>
            </a:r>
            <a:br>
              <a:rPr lang="en-US" sz="3600" spc="-150" dirty="0">
                <a:solidFill>
                  <a:schemeClr val="bg1"/>
                </a:solidFill>
                <a:latin typeface="Franklin Gothic Medium" pitchFamily="34" charset="0"/>
                <a:ea typeface="+mj-ea"/>
                <a:cs typeface="+mj-cs"/>
              </a:rPr>
            </a:br>
            <a:r>
              <a:rPr lang="en-US" sz="3600" spc="-150" dirty="0">
                <a:solidFill>
                  <a:schemeClr val="bg1"/>
                </a:solidFill>
                <a:latin typeface="Franklin Gothic Medium" pitchFamily="34" charset="0"/>
                <a:ea typeface="+mj-ea"/>
                <a:cs typeface="+mj-cs"/>
              </a:rPr>
              <a:t>should always tell you</a:t>
            </a:r>
            <a:br>
              <a:rPr lang="en-US" sz="3600" spc="-150" dirty="0">
                <a:solidFill>
                  <a:schemeClr val="bg1"/>
                </a:solidFill>
                <a:latin typeface="Franklin Gothic Medium" pitchFamily="34" charset="0"/>
                <a:ea typeface="+mj-ea"/>
                <a:cs typeface="+mj-cs"/>
              </a:rPr>
            </a:br>
            <a:r>
              <a:rPr lang="en-US" sz="3600" spc="-150" dirty="0">
                <a:solidFill>
                  <a:schemeClr val="bg1"/>
                </a:solidFill>
                <a:latin typeface="Franklin Gothic Medium" pitchFamily="34" charset="0"/>
                <a:ea typeface="+mj-ea"/>
                <a:cs typeface="+mj-cs"/>
              </a:rPr>
              <a:t>about the methodology that was used,</a:t>
            </a:r>
            <a:br>
              <a:rPr lang="en-US" sz="3600" spc="-150" dirty="0">
                <a:solidFill>
                  <a:schemeClr val="bg1"/>
                </a:solidFill>
                <a:latin typeface="Franklin Gothic Medium" pitchFamily="34" charset="0"/>
                <a:ea typeface="+mj-ea"/>
                <a:cs typeface="+mj-cs"/>
              </a:rPr>
            </a:br>
            <a:r>
              <a:rPr lang="en-US" sz="3600" spc="-150" dirty="0">
                <a:solidFill>
                  <a:schemeClr val="bg1"/>
                </a:solidFill>
                <a:latin typeface="Franklin Gothic Medium" pitchFamily="34" charset="0"/>
                <a:ea typeface="+mj-ea"/>
                <a:cs typeface="+mj-cs"/>
              </a:rPr>
              <a:t>including the margin of error.</a:t>
            </a:r>
          </a:p>
        </p:txBody>
      </p:sp>
      <p:sp>
        <p:nvSpPr>
          <p:cNvPr id="7" name="Title 1"/>
          <p:cNvSpPr txBox="1">
            <a:spLocks/>
          </p:cNvSpPr>
          <p:nvPr/>
        </p:nvSpPr>
        <p:spPr>
          <a:xfrm>
            <a:off x="1283208" y="706620"/>
            <a:ext cx="9144000" cy="866967"/>
          </a:xfrm>
          <a:prstGeom prst="rect">
            <a:avLst/>
          </a:prstGeom>
          <a:effectLst>
            <a:glow rad="139700">
              <a:schemeClr val="accent1">
                <a:satMod val="175000"/>
                <a:alpha val="40000"/>
              </a:schemeClr>
            </a:glow>
          </a:effectLst>
        </p:spPr>
        <p:txBody>
          <a:bodyPr>
            <a:normAutofit/>
          </a:bodyPr>
          <a:lstStyle/>
          <a:p>
            <a:pPr lvl="0" algn="ctr">
              <a:spcBef>
                <a:spcPct val="0"/>
              </a:spcBef>
            </a:pPr>
            <a:r>
              <a:rPr lang="en-US" sz="5000" dirty="0">
                <a:ln w="18415" cmpd="sng">
                  <a:solidFill>
                    <a:srgbClr val="FFFFFF"/>
                  </a:solidFill>
                  <a:prstDash val="solid"/>
                </a:ln>
                <a:solidFill>
                  <a:srgbClr val="FFFF00"/>
                </a:solidFill>
                <a:effectLst>
                  <a:outerShdw blurRad="63500" dir="3600000" algn="tl" rotWithShape="0">
                    <a:srgbClr val="000000">
                      <a:alpha val="70000"/>
                    </a:srgbClr>
                  </a:outerShdw>
                </a:effectLst>
                <a:latin typeface="Franklin Gothic Medium" pitchFamily="34" charset="0"/>
              </a:rPr>
              <a:t>TRANSPARENCY</a:t>
            </a:r>
          </a:p>
        </p:txBody>
      </p:sp>
    </p:spTree>
    <p:extLst>
      <p:ext uri="{BB962C8B-B14F-4D97-AF65-F5344CB8AC3E}">
        <p14:creationId xmlns:p14="http://schemas.microsoft.com/office/powerpoint/2010/main" val="90402210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46766" y="256585"/>
            <a:ext cx="5948488" cy="769441"/>
          </a:xfrm>
          <a:prstGeom prst="rect">
            <a:avLst/>
          </a:prstGeom>
        </p:spPr>
        <p:txBody>
          <a:bodyPr wrap="none">
            <a:spAutoFit/>
          </a:bodyPr>
          <a:lstStyle/>
          <a:p>
            <a:r>
              <a:rPr lang="en-US" sz="4400" dirty="0">
                <a:solidFill>
                  <a:schemeClr val="bg1"/>
                </a:solidFill>
                <a:latin typeface="Franklin Gothic Heavy" panose="020B0903020102020204" pitchFamily="34" charset="0"/>
              </a:rPr>
              <a:t>3. WHO WAS POLLED?</a:t>
            </a:r>
          </a:p>
        </p:txBody>
      </p:sp>
      <p:sp>
        <p:nvSpPr>
          <p:cNvPr id="7" name="TextBox 6"/>
          <p:cNvSpPr txBox="1"/>
          <p:nvPr/>
        </p:nvSpPr>
        <p:spPr>
          <a:xfrm>
            <a:off x="866140" y="4066433"/>
            <a:ext cx="9420860" cy="1246495"/>
          </a:xfrm>
          <a:prstGeom prst="rect">
            <a:avLst/>
          </a:prstGeom>
          <a:noFill/>
        </p:spPr>
        <p:txBody>
          <a:bodyPr wrap="square" rtlCol="0">
            <a:spAutoFit/>
          </a:bodyPr>
          <a:lstStyle/>
          <a:p>
            <a:pPr marL="342900" indent="-342900">
              <a:buFont typeface="Wingdings" panose="05000000000000000000" pitchFamily="2" charset="2"/>
              <a:buChar char="Ø"/>
            </a:pPr>
            <a:r>
              <a:rPr lang="en-US" sz="2500" dirty="0">
                <a:solidFill>
                  <a:srgbClr val="FFFF00"/>
                </a:solidFill>
                <a:latin typeface="Franklin Gothic Heavy" panose="020B0903020102020204" pitchFamily="34" charset="0"/>
              </a:rPr>
              <a:t>Are the poll respondents “likely” voters?</a:t>
            </a:r>
            <a:br>
              <a:rPr lang="en-US" sz="2500" dirty="0">
                <a:solidFill>
                  <a:srgbClr val="FFFF00"/>
                </a:solidFill>
                <a:latin typeface="Franklin Gothic Heavy" panose="020B0903020102020204" pitchFamily="34" charset="0"/>
              </a:rPr>
            </a:br>
            <a:r>
              <a:rPr lang="en-US" sz="2500" dirty="0">
                <a:solidFill>
                  <a:schemeClr val="bg1"/>
                </a:solidFill>
                <a:latin typeface="Franklin Gothic Medium" panose="020B0603020102020204" pitchFamily="34" charset="0"/>
              </a:rPr>
              <a:t>Polls that talk with “registered voters” aren’t as reliable as polls that talk to “likely” voters.</a:t>
            </a:r>
          </a:p>
        </p:txBody>
      </p:sp>
      <p:sp>
        <p:nvSpPr>
          <p:cNvPr id="8" name="TextBox 7"/>
          <p:cNvSpPr txBox="1"/>
          <p:nvPr/>
        </p:nvSpPr>
        <p:spPr>
          <a:xfrm>
            <a:off x="811277" y="1132026"/>
            <a:ext cx="5918707" cy="2785378"/>
          </a:xfrm>
          <a:prstGeom prst="rect">
            <a:avLst/>
          </a:prstGeom>
          <a:noFill/>
        </p:spPr>
        <p:txBody>
          <a:bodyPr wrap="square" rtlCol="0">
            <a:spAutoFit/>
          </a:bodyPr>
          <a:lstStyle/>
          <a:p>
            <a:pPr marL="342900" indent="-342900">
              <a:buFont typeface="Wingdings" panose="05000000000000000000" pitchFamily="2" charset="2"/>
              <a:buChar char="Ø"/>
            </a:pPr>
            <a:r>
              <a:rPr lang="en-US" sz="2500" dirty="0">
                <a:solidFill>
                  <a:srgbClr val="FFFF00"/>
                </a:solidFill>
                <a:latin typeface="Franklin Gothic Heavy" panose="020B0903020102020204" pitchFamily="34" charset="0"/>
              </a:rPr>
              <a:t>National polls tell us very little about state-by-state contests . </a:t>
            </a:r>
            <a:br>
              <a:rPr lang="en-US" sz="2500" dirty="0">
                <a:solidFill>
                  <a:srgbClr val="FFFF00"/>
                </a:solidFill>
                <a:latin typeface="Franklin Gothic Heavy" panose="020B0903020102020204" pitchFamily="34" charset="0"/>
              </a:rPr>
            </a:br>
            <a:r>
              <a:rPr lang="en-US" sz="2500" dirty="0">
                <a:solidFill>
                  <a:schemeClr val="bg1"/>
                </a:solidFill>
                <a:latin typeface="Franklin Gothic Medium" panose="020B0603020102020204" pitchFamily="34" charset="0"/>
              </a:rPr>
              <a:t>The race for  a party’s presidential nomination is won by capturing delegates in statewide primaries and caucuses. The presidency is won in state-by-state voting as well.</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3060" y="1132026"/>
            <a:ext cx="4178068" cy="278537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428324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46766" y="256585"/>
            <a:ext cx="7066358" cy="769441"/>
          </a:xfrm>
          <a:prstGeom prst="rect">
            <a:avLst/>
          </a:prstGeom>
        </p:spPr>
        <p:txBody>
          <a:bodyPr wrap="none">
            <a:spAutoFit/>
          </a:bodyPr>
          <a:lstStyle/>
          <a:p>
            <a:r>
              <a:rPr lang="en-US" sz="4400" dirty="0">
                <a:solidFill>
                  <a:schemeClr val="bg1"/>
                </a:solidFill>
                <a:latin typeface="Franklin Gothic Heavy" panose="020B0903020102020204" pitchFamily="34" charset="0"/>
              </a:rPr>
              <a:t>4. WHO DID THE POLLING?</a:t>
            </a:r>
          </a:p>
        </p:txBody>
      </p:sp>
      <p:sp>
        <p:nvSpPr>
          <p:cNvPr id="8" name="TextBox 7"/>
          <p:cNvSpPr txBox="1"/>
          <p:nvPr/>
        </p:nvSpPr>
        <p:spPr>
          <a:xfrm>
            <a:off x="886968" y="1132026"/>
            <a:ext cx="9057357" cy="861774"/>
          </a:xfrm>
          <a:prstGeom prst="rect">
            <a:avLst/>
          </a:prstGeom>
          <a:noFill/>
        </p:spPr>
        <p:txBody>
          <a:bodyPr wrap="square" rtlCol="0">
            <a:spAutoFit/>
          </a:bodyPr>
          <a:lstStyle/>
          <a:p>
            <a:pPr marL="342900" indent="-342900">
              <a:buFont typeface="Wingdings" panose="05000000000000000000" pitchFamily="2" charset="2"/>
              <a:buChar char="Ø"/>
            </a:pPr>
            <a:r>
              <a:rPr lang="en-US" sz="2500" dirty="0">
                <a:solidFill>
                  <a:srgbClr val="FFFF00"/>
                </a:solidFill>
                <a:latin typeface="Franklin Gothic Heavy" panose="020B0903020102020204" pitchFamily="34" charset="0"/>
              </a:rPr>
              <a:t>Polling organizations are not all equal. </a:t>
            </a:r>
            <a:r>
              <a:rPr lang="en-US" sz="2500" dirty="0">
                <a:solidFill>
                  <a:schemeClr val="bg1"/>
                </a:solidFill>
                <a:latin typeface="Franklin Gothic Medium" panose="020B0603020102020204" pitchFamily="34" charset="0"/>
              </a:rPr>
              <a:t>Independent pollsters with a strong track record are the most reliable. </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212"/>
          <a:stretch/>
        </p:blipFill>
        <p:spPr>
          <a:xfrm>
            <a:off x="886968" y="2099800"/>
            <a:ext cx="9057357" cy="4758200"/>
          </a:xfrm>
          <a:prstGeom prst="rect">
            <a:avLst/>
          </a:prstGeom>
        </p:spPr>
      </p:pic>
      <p:sp>
        <p:nvSpPr>
          <p:cNvPr id="3" name="TextBox 2"/>
          <p:cNvSpPr txBox="1"/>
          <p:nvPr/>
        </p:nvSpPr>
        <p:spPr>
          <a:xfrm>
            <a:off x="10259568" y="3922776"/>
            <a:ext cx="1932432" cy="1200329"/>
          </a:xfrm>
          <a:prstGeom prst="rect">
            <a:avLst/>
          </a:prstGeom>
          <a:noFill/>
        </p:spPr>
        <p:txBody>
          <a:bodyPr wrap="square" rtlCol="0">
            <a:spAutoFit/>
          </a:bodyPr>
          <a:lstStyle/>
          <a:p>
            <a:r>
              <a:rPr lang="en-US" dirty="0">
                <a:solidFill>
                  <a:schemeClr val="bg1"/>
                </a:solidFill>
                <a:latin typeface="Franklin Gothic Demi Cond" panose="020B0706030402020204" pitchFamily="34" charset="0"/>
              </a:rPr>
              <a:t>The website</a:t>
            </a:r>
            <a:br>
              <a:rPr lang="en-US" dirty="0">
                <a:solidFill>
                  <a:schemeClr val="bg1"/>
                </a:solidFill>
                <a:latin typeface="Franklin Gothic Demi Cond" panose="020B0706030402020204" pitchFamily="34" charset="0"/>
              </a:rPr>
            </a:br>
            <a:r>
              <a:rPr lang="en-US" dirty="0">
                <a:solidFill>
                  <a:schemeClr val="bg1"/>
                </a:solidFill>
                <a:latin typeface="Franklin Gothic Demi Cond" panose="020B0706030402020204" pitchFamily="34" charset="0"/>
              </a:rPr>
              <a:t>FiveThirtyEight.com</a:t>
            </a:r>
            <a:br>
              <a:rPr lang="en-US" dirty="0">
                <a:solidFill>
                  <a:schemeClr val="bg1"/>
                </a:solidFill>
                <a:latin typeface="Franklin Gothic Demi Cond" panose="020B0706030402020204" pitchFamily="34" charset="0"/>
              </a:rPr>
            </a:br>
            <a:r>
              <a:rPr lang="en-US" dirty="0">
                <a:solidFill>
                  <a:schemeClr val="bg1"/>
                </a:solidFill>
                <a:latin typeface="Franklin Gothic Demi Cond" panose="020B0706030402020204" pitchFamily="34" charset="0"/>
              </a:rPr>
              <a:t>tracks and rates</a:t>
            </a:r>
            <a:br>
              <a:rPr lang="en-US" dirty="0">
                <a:solidFill>
                  <a:schemeClr val="bg1"/>
                </a:solidFill>
                <a:latin typeface="Franklin Gothic Demi Cond" panose="020B0706030402020204" pitchFamily="34" charset="0"/>
              </a:rPr>
            </a:br>
            <a:r>
              <a:rPr lang="en-US" dirty="0">
                <a:solidFill>
                  <a:schemeClr val="bg1"/>
                </a:solidFill>
                <a:latin typeface="Franklin Gothic Demi Cond" panose="020B0706030402020204" pitchFamily="34" charset="0"/>
              </a:rPr>
              <a:t>pollsters.</a:t>
            </a:r>
          </a:p>
        </p:txBody>
      </p:sp>
    </p:spTree>
    <p:extLst>
      <p:ext uri="{BB962C8B-B14F-4D97-AF65-F5344CB8AC3E}">
        <p14:creationId xmlns:p14="http://schemas.microsoft.com/office/powerpoint/2010/main" val="41926742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46766" y="256585"/>
            <a:ext cx="9673546" cy="769441"/>
          </a:xfrm>
          <a:prstGeom prst="rect">
            <a:avLst/>
          </a:prstGeom>
        </p:spPr>
        <p:txBody>
          <a:bodyPr wrap="none">
            <a:spAutoFit/>
          </a:bodyPr>
          <a:lstStyle/>
          <a:p>
            <a:r>
              <a:rPr lang="en-US" sz="4400" dirty="0">
                <a:solidFill>
                  <a:schemeClr val="bg1"/>
                </a:solidFill>
                <a:latin typeface="Franklin Gothic Heavy" panose="020B0903020102020204" pitchFamily="34" charset="0"/>
              </a:rPr>
              <a:t>5. WHAT ARE OTHER POLLS SAYING?</a:t>
            </a:r>
          </a:p>
        </p:txBody>
      </p:sp>
      <p:sp>
        <p:nvSpPr>
          <p:cNvPr id="8" name="TextBox 7"/>
          <p:cNvSpPr txBox="1"/>
          <p:nvPr/>
        </p:nvSpPr>
        <p:spPr>
          <a:xfrm>
            <a:off x="829564" y="1132026"/>
            <a:ext cx="11404599" cy="861774"/>
          </a:xfrm>
          <a:prstGeom prst="rect">
            <a:avLst/>
          </a:prstGeom>
          <a:noFill/>
        </p:spPr>
        <p:txBody>
          <a:bodyPr wrap="square" rtlCol="0">
            <a:spAutoFit/>
          </a:bodyPr>
          <a:lstStyle/>
          <a:p>
            <a:pPr marL="342900" indent="-342900">
              <a:buFont typeface="Wingdings" panose="05000000000000000000" pitchFamily="2" charset="2"/>
              <a:buChar char="Ø"/>
            </a:pPr>
            <a:r>
              <a:rPr lang="en-US" sz="2500" dirty="0">
                <a:solidFill>
                  <a:srgbClr val="FFFF00"/>
                </a:solidFill>
                <a:latin typeface="Franklin Gothic Heavy" panose="020B0903020102020204" pitchFamily="34" charset="0"/>
              </a:rPr>
              <a:t>Polls whose findings are consistent with others are more reliable.</a:t>
            </a:r>
            <a:br>
              <a:rPr lang="en-US" sz="2500" dirty="0">
                <a:solidFill>
                  <a:srgbClr val="FFFF00"/>
                </a:solidFill>
                <a:latin typeface="Franklin Gothic Heavy" panose="020B0903020102020204" pitchFamily="34" charset="0"/>
              </a:rPr>
            </a:br>
            <a:r>
              <a:rPr lang="en-US" sz="2500" dirty="0">
                <a:solidFill>
                  <a:schemeClr val="bg1"/>
                </a:solidFill>
                <a:latin typeface="Franklin Gothic Medium" panose="020B0603020102020204" pitchFamily="34" charset="0"/>
              </a:rPr>
              <a:t>Analysts who calculate polling averages have the best track record.</a:t>
            </a:r>
          </a:p>
        </p:txBody>
      </p:sp>
      <p:sp>
        <p:nvSpPr>
          <p:cNvPr id="3" name="TextBox 2"/>
          <p:cNvSpPr txBox="1"/>
          <p:nvPr/>
        </p:nvSpPr>
        <p:spPr>
          <a:xfrm>
            <a:off x="6245351" y="6257835"/>
            <a:ext cx="5705347" cy="646331"/>
          </a:xfrm>
          <a:prstGeom prst="rect">
            <a:avLst/>
          </a:prstGeom>
          <a:noFill/>
        </p:spPr>
        <p:txBody>
          <a:bodyPr wrap="square" rtlCol="0">
            <a:spAutoFit/>
          </a:bodyPr>
          <a:lstStyle/>
          <a:p>
            <a:pPr algn="r"/>
            <a:r>
              <a:rPr lang="en-US" dirty="0">
                <a:solidFill>
                  <a:schemeClr val="bg1"/>
                </a:solidFill>
                <a:latin typeface="Franklin Gothic Demi Cond" panose="020B0706030402020204" pitchFamily="34" charset="0"/>
              </a:rPr>
              <a:t>FiveThirtyEight.com</a:t>
            </a:r>
            <a:br>
              <a:rPr lang="en-US" dirty="0">
                <a:solidFill>
                  <a:schemeClr val="bg1"/>
                </a:solidFill>
                <a:latin typeface="Franklin Gothic Demi Cond" panose="020B0706030402020204" pitchFamily="34" charset="0"/>
              </a:rPr>
            </a:br>
            <a:endParaRPr lang="en-US" dirty="0">
              <a:solidFill>
                <a:schemeClr val="bg1"/>
              </a:solidFill>
              <a:latin typeface="Franklin Gothic Demi Cond" panose="020B0706030402020204" pitchFamily="34" charset="0"/>
            </a:endParaRPr>
          </a:p>
        </p:txBody>
      </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l="9075" r="4607"/>
          <a:stretch/>
        </p:blipFill>
        <p:spPr>
          <a:xfrm>
            <a:off x="-1" y="2339974"/>
            <a:ext cx="12234163" cy="3578226"/>
          </a:xfrm>
          <a:prstGeom prst="rect">
            <a:avLst/>
          </a:prstGeom>
        </p:spPr>
      </p:pic>
    </p:spTree>
    <p:extLst>
      <p:ext uri="{BB962C8B-B14F-4D97-AF65-F5344CB8AC3E}">
        <p14:creationId xmlns:p14="http://schemas.microsoft.com/office/powerpoint/2010/main" val="2563114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drc.centerfornewsliteracy.org/sites/default/files/news-lesson-images/harry_0.jpg"/>
          <p:cNvPicPr>
            <a:picLocks noChangeAspect="1" noChangeArrowheads="1"/>
          </p:cNvPicPr>
          <p:nvPr/>
        </p:nvPicPr>
        <p:blipFill rotWithShape="1">
          <a:blip r:embed="rId3">
            <a:extLst>
              <a:ext uri="{28A0092B-C50C-407E-A947-70E740481C1C}">
                <a14:useLocalDpi xmlns:a14="http://schemas.microsoft.com/office/drawing/2010/main" val="0"/>
              </a:ext>
            </a:extLst>
          </a:blip>
          <a:srcRect b="26244"/>
          <a:stretch/>
        </p:blipFill>
        <p:spPr bwMode="auto">
          <a:xfrm>
            <a:off x="-2282" y="26300"/>
            <a:ext cx="12241371" cy="680763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3593428" y="4964972"/>
            <a:ext cx="6400800" cy="1885006"/>
          </a:xfrm>
          <a:prstGeom prst="rect">
            <a:avLst/>
          </a:prstGeom>
          <a:effectLst>
            <a:glow rad="139700">
              <a:schemeClr val="accent1">
                <a:satMod val="175000"/>
                <a:alpha val="40000"/>
              </a:schemeClr>
            </a:glow>
          </a:effectLst>
        </p:spPr>
        <p:txBody>
          <a:bodyPr>
            <a:normAutofit/>
          </a:bodyPr>
          <a:lstStyle/>
          <a:p>
            <a:pPr lvl="0" algn="ctr">
              <a:spcBef>
                <a:spcPct val="0"/>
              </a:spcBef>
            </a:pPr>
            <a:r>
              <a:rPr lang="en-US" sz="5000" dirty="0">
                <a:ln w="18415" cmpd="sng">
                  <a:solidFill>
                    <a:srgbClr val="FFFFFF"/>
                  </a:solidFill>
                  <a:prstDash val="solid"/>
                </a:ln>
                <a:solidFill>
                  <a:schemeClr val="bg1"/>
                </a:solidFill>
                <a:effectLst>
                  <a:outerShdw blurRad="63500" dir="3600000" algn="tl" rotWithShape="0">
                    <a:srgbClr val="000000">
                      <a:alpha val="70000"/>
                    </a:srgbClr>
                  </a:outerShdw>
                </a:effectLst>
                <a:latin typeface="Franklin Gothic Medium" pitchFamily="34" charset="0"/>
              </a:rPr>
              <a:t>WHAT’S WRONG</a:t>
            </a:r>
            <a:br>
              <a:rPr lang="en-US" sz="5000" dirty="0">
                <a:ln w="18415" cmpd="sng">
                  <a:solidFill>
                    <a:srgbClr val="FFFFFF"/>
                  </a:solidFill>
                  <a:prstDash val="solid"/>
                </a:ln>
                <a:solidFill>
                  <a:schemeClr val="bg1"/>
                </a:solidFill>
                <a:effectLst>
                  <a:outerShdw blurRad="63500" dir="3600000" algn="tl" rotWithShape="0">
                    <a:srgbClr val="000000">
                      <a:alpha val="70000"/>
                    </a:srgbClr>
                  </a:outerShdw>
                </a:effectLst>
                <a:latin typeface="Franklin Gothic Medium" pitchFamily="34" charset="0"/>
              </a:rPr>
            </a:br>
            <a:r>
              <a:rPr lang="en-US" sz="5000" dirty="0">
                <a:ln w="18415" cmpd="sng">
                  <a:solidFill>
                    <a:srgbClr val="FFFFFF"/>
                  </a:solidFill>
                  <a:prstDash val="solid"/>
                </a:ln>
                <a:solidFill>
                  <a:schemeClr val="bg1"/>
                </a:solidFill>
                <a:effectLst>
                  <a:outerShdw blurRad="63500" dir="3600000" algn="tl" rotWithShape="0">
                    <a:srgbClr val="000000">
                      <a:alpha val="70000"/>
                    </a:srgbClr>
                  </a:outerShdw>
                </a:effectLst>
                <a:latin typeface="Franklin Gothic Medium" pitchFamily="34" charset="0"/>
              </a:rPr>
              <a:t> WITH THIS PICTURE?</a:t>
            </a:r>
          </a:p>
        </p:txBody>
      </p:sp>
    </p:spTree>
    <p:extLst>
      <p:ext uri="{BB962C8B-B14F-4D97-AF65-F5344CB8AC3E}">
        <p14:creationId xmlns:p14="http://schemas.microsoft.com/office/powerpoint/2010/main" val="20474006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46766" y="256585"/>
            <a:ext cx="9578391" cy="769441"/>
          </a:xfrm>
          <a:prstGeom prst="rect">
            <a:avLst/>
          </a:prstGeom>
        </p:spPr>
        <p:txBody>
          <a:bodyPr wrap="none">
            <a:spAutoFit/>
          </a:bodyPr>
          <a:lstStyle/>
          <a:p>
            <a:r>
              <a:rPr lang="en-US" sz="4400" dirty="0">
                <a:solidFill>
                  <a:schemeClr val="bg1"/>
                </a:solidFill>
                <a:latin typeface="Franklin Gothic Heavy" panose="020B0903020102020204" pitchFamily="34" charset="0"/>
              </a:rPr>
              <a:t>6. WHAT IS THE MARGIN OF ERROR?</a:t>
            </a:r>
          </a:p>
        </p:txBody>
      </p:sp>
      <p:sp>
        <p:nvSpPr>
          <p:cNvPr id="8" name="TextBox 7"/>
          <p:cNvSpPr txBox="1"/>
          <p:nvPr/>
        </p:nvSpPr>
        <p:spPr>
          <a:xfrm>
            <a:off x="9107424" y="1150314"/>
            <a:ext cx="2837688" cy="2785378"/>
          </a:xfrm>
          <a:prstGeom prst="rect">
            <a:avLst/>
          </a:prstGeom>
          <a:noFill/>
        </p:spPr>
        <p:txBody>
          <a:bodyPr wrap="square" rtlCol="0">
            <a:spAutoFit/>
          </a:bodyPr>
          <a:lstStyle/>
          <a:p>
            <a:pPr marL="342900" indent="-342900">
              <a:buFont typeface="Wingdings" panose="05000000000000000000" pitchFamily="2" charset="2"/>
              <a:buChar char="Ø"/>
            </a:pPr>
            <a:r>
              <a:rPr lang="en-US" sz="2500" dirty="0">
                <a:solidFill>
                  <a:srgbClr val="FFFF00"/>
                </a:solidFill>
                <a:latin typeface="Franklin Gothic Heavy" panose="020B0903020102020204" pitchFamily="34" charset="0"/>
              </a:rPr>
              <a:t>Who won this poll? It was too close to call. </a:t>
            </a:r>
            <a:r>
              <a:rPr lang="en-US" sz="2500" dirty="0">
                <a:solidFill>
                  <a:schemeClr val="bg1"/>
                </a:solidFill>
                <a:latin typeface="Franklin Gothic Medium" panose="020B0603020102020204" pitchFamily="34" charset="0"/>
              </a:rPr>
              <a:t>Always compare the margin of victory with the margin of error.</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36338"/>
            <a:ext cx="9061704" cy="4608576"/>
          </a:xfrm>
          <a:prstGeom prst="rect">
            <a:avLst/>
          </a:prstGeom>
        </p:spPr>
      </p:pic>
      <p:sp>
        <p:nvSpPr>
          <p:cNvPr id="7" name="TextBox 6"/>
          <p:cNvSpPr txBox="1"/>
          <p:nvPr/>
        </p:nvSpPr>
        <p:spPr>
          <a:xfrm>
            <a:off x="521208" y="6044184"/>
            <a:ext cx="8586216" cy="646331"/>
          </a:xfrm>
          <a:prstGeom prst="rect">
            <a:avLst/>
          </a:prstGeom>
          <a:noFill/>
        </p:spPr>
        <p:txBody>
          <a:bodyPr wrap="square" rtlCol="0">
            <a:spAutoFit/>
          </a:bodyPr>
          <a:lstStyle/>
          <a:p>
            <a:r>
              <a:rPr lang="en-US" dirty="0">
                <a:solidFill>
                  <a:schemeClr val="bg1"/>
                </a:solidFill>
                <a:latin typeface="Franklin Gothic Demi Cond" panose="020B0706030402020204" pitchFamily="34" charset="0"/>
              </a:rPr>
              <a:t>The margin of error is a calculation based on the sample size in relation to the overall population.  In this case, each result may be roughly 5 percentage points higher or lower.</a:t>
            </a:r>
          </a:p>
        </p:txBody>
      </p:sp>
    </p:spTree>
    <p:extLst>
      <p:ext uri="{BB962C8B-B14F-4D97-AF65-F5344CB8AC3E}">
        <p14:creationId xmlns:p14="http://schemas.microsoft.com/office/powerpoint/2010/main" val="29060261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46766" y="256585"/>
            <a:ext cx="9663928" cy="769441"/>
          </a:xfrm>
          <a:prstGeom prst="rect">
            <a:avLst/>
          </a:prstGeom>
        </p:spPr>
        <p:txBody>
          <a:bodyPr wrap="none">
            <a:spAutoFit/>
          </a:bodyPr>
          <a:lstStyle/>
          <a:p>
            <a:r>
              <a:rPr lang="en-US" sz="4400" dirty="0">
                <a:solidFill>
                  <a:schemeClr val="bg1"/>
                </a:solidFill>
                <a:latin typeface="Franklin Gothic Heavy" panose="020B0903020102020204" pitchFamily="34" charset="0"/>
              </a:rPr>
              <a:t>7. HOW WAS THE POLL CONDUCTED?</a:t>
            </a:r>
          </a:p>
        </p:txBody>
      </p:sp>
      <p:sp>
        <p:nvSpPr>
          <p:cNvPr id="8" name="TextBox 7"/>
          <p:cNvSpPr txBox="1"/>
          <p:nvPr/>
        </p:nvSpPr>
        <p:spPr>
          <a:xfrm>
            <a:off x="846766" y="1250898"/>
            <a:ext cx="6441002" cy="2470710"/>
          </a:xfrm>
          <a:prstGeom prst="rect">
            <a:avLst/>
          </a:prstGeom>
          <a:noFill/>
        </p:spPr>
        <p:txBody>
          <a:bodyPr wrap="square" rtlCol="0">
            <a:spAutoFit/>
          </a:bodyPr>
          <a:lstStyle/>
          <a:p>
            <a:pPr marL="342900" indent="-342900">
              <a:buFont typeface="Wingdings" panose="05000000000000000000" pitchFamily="2" charset="2"/>
              <a:buChar char="Ø"/>
            </a:pPr>
            <a:r>
              <a:rPr lang="en-US" sz="2500" dirty="0">
                <a:solidFill>
                  <a:srgbClr val="FFFF00"/>
                </a:solidFill>
                <a:latin typeface="Franklin Gothic Heavy" panose="020B0903020102020204" pitchFamily="34" charset="0"/>
              </a:rPr>
              <a:t>Wrong number?  </a:t>
            </a:r>
            <a:r>
              <a:rPr lang="en-US" sz="2500" dirty="0">
                <a:solidFill>
                  <a:schemeClr val="bg1"/>
                </a:solidFill>
                <a:latin typeface="Franklin Gothic Medium" panose="020B0603020102020204" pitchFamily="34" charset="0"/>
              </a:rPr>
              <a:t>The most reliable</a:t>
            </a:r>
            <a:br>
              <a:rPr lang="en-US" sz="2500" dirty="0">
                <a:solidFill>
                  <a:schemeClr val="bg1"/>
                </a:solidFill>
                <a:latin typeface="Franklin Gothic Medium" panose="020B0603020102020204" pitchFamily="34" charset="0"/>
              </a:rPr>
            </a:br>
            <a:r>
              <a:rPr lang="en-US" sz="2500" dirty="0">
                <a:solidFill>
                  <a:schemeClr val="bg1"/>
                </a:solidFill>
                <a:latin typeface="Franklin Gothic Medium" panose="020B0603020102020204" pitchFamily="34" charset="0"/>
              </a:rPr>
              <a:t> method of polling employs telephone interviews, but that has gotten much harder in recent years as mobile phones replace land lines around the country – especially among younger voters.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16234">
            <a:off x="5899912" y="877875"/>
            <a:ext cx="6292088" cy="4719066"/>
          </a:xfrm>
          <a:prstGeom prst="rect">
            <a:avLst/>
          </a:prstGeom>
        </p:spPr>
      </p:pic>
      <p:sp>
        <p:nvSpPr>
          <p:cNvPr id="9" name="TextBox 8"/>
          <p:cNvSpPr txBox="1"/>
          <p:nvPr/>
        </p:nvSpPr>
        <p:spPr>
          <a:xfrm>
            <a:off x="846766" y="3754456"/>
            <a:ext cx="6441002" cy="1246495"/>
          </a:xfrm>
          <a:prstGeom prst="rect">
            <a:avLst/>
          </a:prstGeom>
          <a:noFill/>
        </p:spPr>
        <p:txBody>
          <a:bodyPr wrap="square" rtlCol="0">
            <a:spAutoFit/>
          </a:bodyPr>
          <a:lstStyle/>
          <a:p>
            <a:pPr marL="342900" indent="-342900">
              <a:buFont typeface="Wingdings" panose="05000000000000000000" pitchFamily="2" charset="2"/>
              <a:buChar char="Ø"/>
            </a:pPr>
            <a:r>
              <a:rPr lang="en-US" sz="2500" dirty="0">
                <a:solidFill>
                  <a:srgbClr val="FFFF00"/>
                </a:solidFill>
                <a:latin typeface="Franklin Gothic Heavy" panose="020B0903020102020204" pitchFamily="34" charset="0"/>
              </a:rPr>
              <a:t>Time for a few questions? </a:t>
            </a:r>
            <a:r>
              <a:rPr lang="en-US" sz="2500" dirty="0">
                <a:solidFill>
                  <a:schemeClr val="bg1"/>
                </a:solidFill>
                <a:latin typeface="Franklin Gothic Medium" panose="020B0603020102020204" pitchFamily="34" charset="0"/>
              </a:rPr>
              <a:t>Older, retired people are more likely to take the time to answer pollsters’ questions. </a:t>
            </a:r>
          </a:p>
        </p:txBody>
      </p:sp>
      <p:sp>
        <p:nvSpPr>
          <p:cNvPr id="10" name="TextBox 9"/>
          <p:cNvSpPr txBox="1"/>
          <p:nvPr/>
        </p:nvSpPr>
        <p:spPr>
          <a:xfrm>
            <a:off x="983926" y="5263216"/>
            <a:ext cx="6441002" cy="1246495"/>
          </a:xfrm>
          <a:prstGeom prst="rect">
            <a:avLst/>
          </a:prstGeom>
          <a:solidFill>
            <a:srgbClr val="0070C0"/>
          </a:solidFill>
        </p:spPr>
        <p:txBody>
          <a:bodyPr wrap="square" rtlCol="0">
            <a:spAutoFit/>
          </a:bodyPr>
          <a:lstStyle/>
          <a:p>
            <a:r>
              <a:rPr lang="en-US" sz="2500" dirty="0">
                <a:solidFill>
                  <a:schemeClr val="bg1"/>
                </a:solidFill>
                <a:latin typeface="Franklin Gothic Medium" panose="020B0603020102020204" pitchFamily="34" charset="0"/>
              </a:rPr>
              <a:t> Polling has become as much art as science</a:t>
            </a:r>
            <a:br>
              <a:rPr lang="en-US" sz="2500" dirty="0">
                <a:solidFill>
                  <a:schemeClr val="bg1"/>
                </a:solidFill>
                <a:latin typeface="Franklin Gothic Medium" panose="020B0603020102020204" pitchFamily="34" charset="0"/>
              </a:rPr>
            </a:br>
            <a:r>
              <a:rPr lang="en-US" sz="2500" dirty="0">
                <a:solidFill>
                  <a:schemeClr val="bg1"/>
                </a:solidFill>
                <a:latin typeface="Franklin Gothic Medium" panose="020B0603020102020204" pitchFamily="34" charset="0"/>
              </a:rPr>
              <a:t> as pollsters develop models and statistical</a:t>
            </a:r>
            <a:br>
              <a:rPr lang="en-US" sz="2500" dirty="0">
                <a:solidFill>
                  <a:schemeClr val="bg1"/>
                </a:solidFill>
                <a:latin typeface="Franklin Gothic Medium" panose="020B0603020102020204" pitchFamily="34" charset="0"/>
              </a:rPr>
            </a:br>
            <a:r>
              <a:rPr lang="en-US" sz="2500" dirty="0">
                <a:solidFill>
                  <a:schemeClr val="bg1"/>
                </a:solidFill>
                <a:latin typeface="Franklin Gothic Medium" panose="020B0603020102020204" pitchFamily="34" charset="0"/>
              </a:rPr>
              <a:t> assumptions to compensate.</a:t>
            </a:r>
          </a:p>
        </p:txBody>
      </p:sp>
    </p:spTree>
    <p:extLst>
      <p:ext uri="{BB962C8B-B14F-4D97-AF65-F5344CB8AC3E}">
        <p14:creationId xmlns:p14="http://schemas.microsoft.com/office/powerpoint/2010/main" val="20339784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6257" y="1065413"/>
            <a:ext cx="15849604" cy="5792587"/>
          </a:xfrm>
          <a:prstGeom prst="rect">
            <a:avLst/>
          </a:prstGeom>
        </p:spPr>
      </p:pic>
      <p:sp>
        <p:nvSpPr>
          <p:cNvPr id="3" name="Rectangle 2"/>
          <p:cNvSpPr/>
          <p:nvPr/>
        </p:nvSpPr>
        <p:spPr>
          <a:xfrm>
            <a:off x="1443666" y="89480"/>
            <a:ext cx="8964570" cy="769441"/>
          </a:xfrm>
          <a:prstGeom prst="rect">
            <a:avLst/>
          </a:prstGeom>
        </p:spPr>
        <p:txBody>
          <a:bodyPr wrap="none">
            <a:spAutoFit/>
          </a:bodyPr>
          <a:lstStyle/>
          <a:p>
            <a:r>
              <a:rPr lang="en-US" sz="4400" dirty="0">
                <a:solidFill>
                  <a:schemeClr val="bg1"/>
                </a:solidFill>
                <a:latin typeface="Franklin Gothic Heavy" panose="020B0903020102020204" pitchFamily="34" charset="0"/>
              </a:rPr>
              <a:t>8. FOLLOW THE STORY OVER TIME</a:t>
            </a:r>
          </a:p>
        </p:txBody>
      </p:sp>
    </p:spTree>
    <p:extLst>
      <p:ext uri="{BB962C8B-B14F-4D97-AF65-F5344CB8AC3E}">
        <p14:creationId xmlns:p14="http://schemas.microsoft.com/office/powerpoint/2010/main" val="2407306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11732 -0.0044 L -0.25651 3.7037E-6 " pathEditMode="relative" rAng="0" ptsTypes="AA">
                                      <p:cBhvr>
                                        <p:cTn id="6" dur="2000" fill="hold"/>
                                        <p:tgtEl>
                                          <p:spTgt spid="2"/>
                                        </p:tgtEl>
                                        <p:attrNameLst>
                                          <p:attrName>ppt_x</p:attrName>
                                          <p:attrName>ppt_y</p:attrName>
                                        </p:attrNameLst>
                                      </p:cBhvr>
                                      <p:rCtr x="-18698" y="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6" descr="Standing sti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1" y="1219200"/>
            <a:ext cx="7248293" cy="4953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1447800" y="228600"/>
            <a:ext cx="9144000" cy="1219200"/>
          </a:xfrm>
          <a:prstGeom prst="rect">
            <a:avLst/>
          </a:prstGeom>
          <a:effectLst>
            <a:glow rad="139700">
              <a:schemeClr val="accent1">
                <a:satMod val="175000"/>
                <a:alpha val="40000"/>
              </a:schemeClr>
            </a:glow>
          </a:effectLst>
        </p:spPr>
        <p:txBody>
          <a:bodyPr>
            <a:normAutofit/>
          </a:bodyPr>
          <a:lstStyle/>
          <a:p>
            <a:pPr lvl="0" algn="ctr">
              <a:spcBef>
                <a:spcPct val="0"/>
              </a:spcBef>
            </a:pPr>
            <a:r>
              <a:rPr lang="en-US" sz="5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Book" panose="020B0503020102020204" pitchFamily="34" charset="0"/>
              </a:rPr>
              <a:t>The truth won’t stand still</a:t>
            </a:r>
          </a:p>
        </p:txBody>
      </p:sp>
    </p:spTree>
    <p:extLst>
      <p:ext uri="{BB962C8B-B14F-4D97-AF65-F5344CB8AC3E}">
        <p14:creationId xmlns:p14="http://schemas.microsoft.com/office/powerpoint/2010/main" val="1302986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iterate type="lt">
                                    <p:tmPct val="0"/>
                                  </p:iterate>
                                  <p:childTnLst>
                                    <p:animMotion origin="layout" path="M 0 0  L 0 -0.33333  E" pathEditMode="relative" ptsTypes="">
                                      <p:cBhvr>
                                        <p:cTn id="6" dur="500" fill="hold"/>
                                        <p:tgtEl>
                                          <p:spTgt spid="4"/>
                                        </p:tgtEl>
                                        <p:attrNameLst>
                                          <p:attrName>ppt_x</p:attrName>
                                          <p:attrName>ppt_y</p:attrName>
                                        </p:attrNameLst>
                                      </p:cBhvr>
                                    </p:animMotion>
                                  </p:childTnLst>
                                </p:cTn>
                              </p:par>
                            </p:childTnLst>
                          </p:cTn>
                        </p:par>
                        <p:par>
                          <p:cTn id="7" fill="hold">
                            <p:stCondLst>
                              <p:cond delay="500"/>
                            </p:stCondLst>
                            <p:childTnLst>
                              <p:par>
                                <p:cTn id="8" presetID="31" presetClass="exit" presetSubtype="0" fill="hold" nodeType="afterEffect">
                                  <p:stCondLst>
                                    <p:cond delay="0"/>
                                  </p:stCondLst>
                                  <p:iterate type="lt">
                                    <p:tmPct val="5000"/>
                                  </p:iterate>
                                  <p:childTnLst>
                                    <p:anim calcmode="lin" valueType="num">
                                      <p:cBhvr>
                                        <p:cTn id="9" dur="1000"/>
                                        <p:tgtEl>
                                          <p:spTgt spid="4"/>
                                        </p:tgtEl>
                                        <p:attrNameLst>
                                          <p:attrName>ppt_w</p:attrName>
                                        </p:attrNameLst>
                                      </p:cBhvr>
                                      <p:tavLst>
                                        <p:tav tm="0">
                                          <p:val>
                                            <p:strVal val="ppt_w"/>
                                          </p:val>
                                        </p:tav>
                                        <p:tav tm="100000">
                                          <p:val>
                                            <p:fltVal val="0"/>
                                          </p:val>
                                        </p:tav>
                                      </p:tavLst>
                                    </p:anim>
                                    <p:anim calcmode="lin" valueType="num">
                                      <p:cBhvr>
                                        <p:cTn id="10" dur="1000"/>
                                        <p:tgtEl>
                                          <p:spTgt spid="4"/>
                                        </p:tgtEl>
                                        <p:attrNameLst>
                                          <p:attrName>ppt_h</p:attrName>
                                        </p:attrNameLst>
                                      </p:cBhvr>
                                      <p:tavLst>
                                        <p:tav tm="0">
                                          <p:val>
                                            <p:strVal val="ppt_h"/>
                                          </p:val>
                                        </p:tav>
                                        <p:tav tm="100000">
                                          <p:val>
                                            <p:fltVal val="0"/>
                                          </p:val>
                                        </p:tav>
                                      </p:tavLst>
                                    </p:anim>
                                    <p:anim calcmode="lin" valueType="num">
                                      <p:cBhvr>
                                        <p:cTn id="11" dur="1000"/>
                                        <p:tgtEl>
                                          <p:spTgt spid="4"/>
                                        </p:tgtEl>
                                        <p:attrNameLst>
                                          <p:attrName>style.rotation</p:attrName>
                                        </p:attrNameLst>
                                      </p:cBhvr>
                                      <p:tavLst>
                                        <p:tav tm="0">
                                          <p:val>
                                            <p:fltVal val="0"/>
                                          </p:val>
                                        </p:tav>
                                        <p:tav tm="100000">
                                          <p:val>
                                            <p:fltVal val="90"/>
                                          </p:val>
                                        </p:tav>
                                      </p:tavLst>
                                    </p:anim>
                                    <p:animEffect transition="out" filter="fade">
                                      <p:cBhvr>
                                        <p:cTn id="12" dur="1000"/>
                                        <p:tgtEl>
                                          <p:spTgt spid="4"/>
                                        </p:tgtEl>
                                      </p:cBhvr>
                                    </p:animEffect>
                                    <p:set>
                                      <p:cBhvr>
                                        <p:cTn id="13"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990600"/>
            <a:ext cx="7162800" cy="4724400"/>
          </a:xfrm>
          <a:prstGeom prst="rect">
            <a:avLst/>
          </a:prstGeom>
          <a:solidFill>
            <a:srgbClr val="00206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8"/>
          <p:cNvSpPr>
            <a:spLocks noChangeArrowheads="1"/>
          </p:cNvSpPr>
          <p:nvPr/>
        </p:nvSpPr>
        <p:spPr bwMode="auto">
          <a:xfrm>
            <a:off x="3352800" y="1633985"/>
            <a:ext cx="7924800" cy="4247317"/>
          </a:xfrm>
          <a:prstGeom prst="rect">
            <a:avLst/>
          </a:prstGeom>
          <a:noFill/>
          <a:ln w="9525">
            <a:noFill/>
            <a:miter lim="800000"/>
            <a:headEnd/>
            <a:tailEnd/>
          </a:ln>
        </p:spPr>
        <p:txBody>
          <a:bodyPr wrap="square" anchor="ctr">
            <a:spAutoFit/>
          </a:bodyPr>
          <a:lstStyle/>
          <a:p>
            <a:r>
              <a:rPr lang="en-US" sz="6600" b="1" dirty="0">
                <a:solidFill>
                  <a:schemeClr val="bg1"/>
                </a:solidFill>
                <a:latin typeface="Franklin Gothic Demi" panose="020B0703020102020204" pitchFamily="34" charset="0"/>
              </a:rPr>
              <a:t>So why not </a:t>
            </a:r>
            <a:br>
              <a:rPr lang="en-US" sz="6600" b="1" dirty="0">
                <a:solidFill>
                  <a:schemeClr val="bg1"/>
                </a:solidFill>
                <a:latin typeface="Franklin Gothic Demi" panose="020B0703020102020204" pitchFamily="34" charset="0"/>
              </a:rPr>
            </a:br>
            <a:r>
              <a:rPr lang="en-US" sz="6600" b="1" dirty="0">
                <a:solidFill>
                  <a:schemeClr val="bg1"/>
                </a:solidFill>
                <a:latin typeface="Franklin Gothic Demi" panose="020B0703020102020204" pitchFamily="34" charset="0"/>
              </a:rPr>
              <a:t>wait for</a:t>
            </a:r>
            <a:br>
              <a:rPr lang="en-US" sz="6600" b="1" dirty="0">
                <a:solidFill>
                  <a:schemeClr val="bg1"/>
                </a:solidFill>
                <a:latin typeface="Franklin Gothic Demi" panose="020B0703020102020204" pitchFamily="34" charset="0"/>
              </a:rPr>
            </a:br>
            <a:r>
              <a:rPr lang="en-US" sz="6600" b="1" dirty="0">
                <a:solidFill>
                  <a:schemeClr val="bg1"/>
                </a:solidFill>
                <a:latin typeface="Franklin Gothic Demi" panose="020B0703020102020204" pitchFamily="34" charset="0"/>
              </a:rPr>
              <a:t>the </a:t>
            </a:r>
            <a:r>
              <a:rPr lang="en-US" sz="6600" b="1" dirty="0">
                <a:solidFill>
                  <a:srgbClr val="FFC000"/>
                </a:solidFill>
                <a:latin typeface="Franklin Gothic Demi" panose="020B0703020102020204" pitchFamily="34" charset="0"/>
              </a:rPr>
              <a:t>real truth</a:t>
            </a:r>
            <a:r>
              <a:rPr lang="en-US" sz="6600" b="1" dirty="0">
                <a:solidFill>
                  <a:schemeClr val="bg1"/>
                </a:solidFill>
                <a:latin typeface="Franklin Gothic Demi" panose="020B0703020102020204" pitchFamily="34" charset="0"/>
              </a:rPr>
              <a:t>?</a:t>
            </a:r>
          </a:p>
          <a:p>
            <a:endParaRPr lang="en-US" sz="7200" dirty="0">
              <a:solidFill>
                <a:schemeClr val="bg1"/>
              </a:solidFill>
              <a:latin typeface="BentonSansCond Bold" pitchFamily="2" charset="0"/>
            </a:endParaRPr>
          </a:p>
        </p:txBody>
      </p:sp>
    </p:spTree>
    <p:extLst>
      <p:ext uri="{BB962C8B-B14F-4D97-AF65-F5344CB8AC3E}">
        <p14:creationId xmlns:p14="http://schemas.microsoft.com/office/powerpoint/2010/main" val="2202553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6938" y="685800"/>
            <a:ext cx="7858125" cy="4419600"/>
          </a:xfrm>
          <a:prstGeom prst="rect">
            <a:avLst/>
          </a:prstGeom>
        </p:spPr>
      </p:pic>
      <p:sp>
        <p:nvSpPr>
          <p:cNvPr id="7" name="Rectangle 8"/>
          <p:cNvSpPr>
            <a:spLocks noChangeArrowheads="1"/>
          </p:cNvSpPr>
          <p:nvPr/>
        </p:nvSpPr>
        <p:spPr bwMode="auto">
          <a:xfrm>
            <a:off x="2362200" y="5106770"/>
            <a:ext cx="8229600" cy="646331"/>
          </a:xfrm>
          <a:prstGeom prst="rect">
            <a:avLst/>
          </a:prstGeom>
          <a:noFill/>
          <a:ln w="9525">
            <a:noFill/>
            <a:miter lim="800000"/>
            <a:headEnd/>
            <a:tailEnd/>
          </a:ln>
        </p:spPr>
        <p:txBody>
          <a:bodyPr wrap="square" anchor="ctr">
            <a:spAutoFit/>
          </a:bodyPr>
          <a:lstStyle/>
          <a:p>
            <a:r>
              <a:rPr lang="en-US" sz="3600" b="1" dirty="0">
                <a:solidFill>
                  <a:schemeClr val="bg1"/>
                </a:solidFill>
                <a:latin typeface="Franklin Gothic Medium" panose="020B0603020102020204" pitchFamily="34" charset="0"/>
              </a:rPr>
              <a:t>Sometimes, editors do wait.</a:t>
            </a:r>
          </a:p>
        </p:txBody>
      </p:sp>
      <p:sp>
        <p:nvSpPr>
          <p:cNvPr id="8" name="Rectangle 7"/>
          <p:cNvSpPr/>
          <p:nvPr/>
        </p:nvSpPr>
        <p:spPr>
          <a:xfrm>
            <a:off x="2362200" y="5627470"/>
            <a:ext cx="8001000" cy="646331"/>
          </a:xfrm>
          <a:prstGeom prst="rect">
            <a:avLst/>
          </a:prstGeom>
        </p:spPr>
        <p:txBody>
          <a:bodyPr wrap="square">
            <a:spAutoFit/>
          </a:bodyPr>
          <a:lstStyle/>
          <a:p>
            <a:r>
              <a:rPr lang="en-US" sz="3600" b="1" dirty="0">
                <a:solidFill>
                  <a:srgbClr val="FFC000"/>
                </a:solidFill>
                <a:latin typeface="Franklin Gothic Medium" panose="020B0603020102020204" pitchFamily="34" charset="0"/>
              </a:rPr>
              <a:t>Sometimes, they can’t</a:t>
            </a:r>
            <a:r>
              <a:rPr lang="en-US" b="1" dirty="0">
                <a:solidFill>
                  <a:srgbClr val="FFC000"/>
                </a:solidFill>
                <a:latin typeface="Franklin Gothic Medium" panose="020B0603020102020204" pitchFamily="34" charset="0"/>
              </a:rPr>
              <a:t>.</a:t>
            </a:r>
            <a:endParaRPr lang="en-US" sz="3600" b="1" dirty="0">
              <a:solidFill>
                <a:schemeClr val="bg1"/>
              </a:solidFill>
              <a:latin typeface="Franklin Gothic Medium" panose="020B0603020102020204"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9800" y="685800"/>
            <a:ext cx="7816766" cy="4400550"/>
          </a:xfrm>
          <a:prstGeom prst="rect">
            <a:avLst/>
          </a:prstGeom>
        </p:spPr>
      </p:pic>
      <p:sp>
        <p:nvSpPr>
          <p:cNvPr id="9" name="Rectangle 8"/>
          <p:cNvSpPr>
            <a:spLocks noChangeArrowheads="1"/>
          </p:cNvSpPr>
          <p:nvPr/>
        </p:nvSpPr>
        <p:spPr bwMode="auto">
          <a:xfrm>
            <a:off x="2362200" y="6135470"/>
            <a:ext cx="8229600" cy="646331"/>
          </a:xfrm>
          <a:prstGeom prst="rect">
            <a:avLst/>
          </a:prstGeom>
          <a:noFill/>
          <a:ln w="9525">
            <a:noFill/>
            <a:miter lim="800000"/>
            <a:headEnd/>
            <a:tailEnd/>
          </a:ln>
        </p:spPr>
        <p:txBody>
          <a:bodyPr wrap="square" anchor="ctr">
            <a:spAutoFit/>
          </a:bodyPr>
          <a:lstStyle/>
          <a:p>
            <a:r>
              <a:rPr lang="en-US" sz="3600" b="1" dirty="0">
                <a:solidFill>
                  <a:schemeClr val="bg1"/>
                </a:solidFill>
                <a:latin typeface="Franklin Gothic Medium" panose="020B0603020102020204" pitchFamily="34" charset="0"/>
              </a:rPr>
              <a:t>Sometimes, they wish they had.</a:t>
            </a:r>
          </a:p>
        </p:txBody>
      </p:sp>
    </p:spTree>
    <p:extLst>
      <p:ext uri="{BB962C8B-B14F-4D97-AF65-F5344CB8AC3E}">
        <p14:creationId xmlns:p14="http://schemas.microsoft.com/office/powerpoint/2010/main" val="135120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1752601" y="1066800"/>
            <a:ext cx="8670403" cy="5334000"/>
          </a:xfrm>
          <a:prstGeom prst="rect">
            <a:avLst/>
          </a:prstGeom>
          <a:effectLst>
            <a:glow rad="139700">
              <a:schemeClr val="accent1">
                <a:satMod val="175000"/>
                <a:alpha val="40000"/>
              </a:schemeClr>
            </a:glow>
          </a:effectLst>
        </p:spPr>
        <p:txBody>
          <a:bodyPr>
            <a:normAutofit/>
          </a:bodyPr>
          <a:lstStyle/>
          <a:p>
            <a:pPr lvl="0">
              <a:spcBef>
                <a:spcPct val="0"/>
              </a:spcBef>
            </a:pP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Book" panose="020B0503020102020204" pitchFamily="34" charset="0"/>
                <a:ea typeface="+mj-ea"/>
                <a:cs typeface="+mj-cs"/>
              </a:rPr>
              <a:t>Just as scientists</a:t>
            </a:r>
            <a:b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Book" panose="020B0503020102020204" pitchFamily="34" charset="0"/>
                <a:ea typeface="+mj-ea"/>
                <a:cs typeface="+mj-cs"/>
              </a:rPr>
            </a:b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Book" panose="020B0503020102020204" pitchFamily="34" charset="0"/>
                <a:ea typeface="+mj-ea"/>
                <a:cs typeface="+mj-cs"/>
              </a:rPr>
              <a:t>can test a material’s</a:t>
            </a:r>
            <a:b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Book" panose="020B0503020102020204" pitchFamily="34" charset="0"/>
                <a:ea typeface="+mj-ea"/>
                <a:cs typeface="+mj-cs"/>
              </a:rPr>
            </a:b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Book" panose="020B0503020102020204" pitchFamily="34" charset="0"/>
                <a:ea typeface="+mj-ea"/>
                <a:cs typeface="+mj-cs"/>
              </a:rPr>
              <a:t>properties, news</a:t>
            </a:r>
            <a:b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Book" panose="020B0503020102020204" pitchFamily="34" charset="0"/>
                <a:ea typeface="+mj-ea"/>
                <a:cs typeface="+mj-cs"/>
              </a:rPr>
            </a:b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Book" panose="020B0503020102020204" pitchFamily="34" charset="0"/>
                <a:ea typeface="+mj-ea"/>
                <a:cs typeface="+mj-cs"/>
              </a:rPr>
              <a:t>consumers can</a:t>
            </a:r>
            <a:b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Book" panose="020B0503020102020204" pitchFamily="34" charset="0"/>
                <a:ea typeface="+mj-ea"/>
                <a:cs typeface="+mj-cs"/>
              </a:rPr>
            </a:b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Book" panose="020B0503020102020204" pitchFamily="34" charset="0"/>
                <a:ea typeface="+mj-ea"/>
                <a:cs typeface="+mj-cs"/>
              </a:rPr>
              <a:t>assess the reliability</a:t>
            </a:r>
            <a:b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Book" panose="020B0503020102020204" pitchFamily="34" charset="0"/>
                <a:ea typeface="+mj-ea"/>
                <a:cs typeface="+mj-cs"/>
              </a:rPr>
            </a:b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Book" panose="020B0503020102020204" pitchFamily="34" charset="0"/>
                <a:ea typeface="+mj-ea"/>
                <a:cs typeface="+mj-cs"/>
              </a:rPr>
              <a:t>of a report.</a:t>
            </a:r>
          </a:p>
          <a:p>
            <a:pPr lvl="0">
              <a:spcBef>
                <a:spcPct val="0"/>
              </a:spcBef>
            </a:pP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Book" panose="020B0503020102020204" pitchFamily="34" charset="0"/>
              <a:ea typeface="+mj-ea"/>
              <a:cs typeface="+mj-cs"/>
            </a:endParaRPr>
          </a:p>
          <a:p>
            <a:pPr lvl="0">
              <a:spcBef>
                <a:spcPct val="0"/>
              </a:spcBef>
            </a:pP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Book" panose="020B0503020102020204" pitchFamily="34" charset="0"/>
                <a:ea typeface="+mj-ea"/>
                <a:cs typeface="+mj-cs"/>
              </a:rPr>
              <a:t>Here are some </a:t>
            </a:r>
            <a:r>
              <a:rPr lang="en-US" sz="3600" dirty="0">
                <a:ln w="18415" cmpd="sng">
                  <a:solidFill>
                    <a:srgbClr val="FFFFFF"/>
                  </a:solidFill>
                  <a:prstDash val="solid"/>
                </a:ln>
                <a:solidFill>
                  <a:srgbClr val="FFC000"/>
                </a:solidFill>
                <a:effectLst>
                  <a:outerShdw blurRad="63500" dir="3600000" algn="tl" rotWithShape="0">
                    <a:srgbClr val="000000">
                      <a:alpha val="70000"/>
                    </a:srgbClr>
                  </a:outerShdw>
                </a:effectLst>
                <a:latin typeface="Franklin Gothic Heavy" panose="020B0903020102020204" pitchFamily="34" charset="0"/>
                <a:ea typeface="+mj-ea"/>
                <a:cs typeface="+mj-cs"/>
              </a:rPr>
              <a:t>key concepts </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Book" panose="020B0503020102020204" pitchFamily="34" charset="0"/>
                <a:ea typeface="+mj-ea"/>
                <a:cs typeface="+mj-cs"/>
              </a:rPr>
              <a:t>we’ll explore in greater detail later in the course.</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Medium" pitchFamily="34" charset="0"/>
              <a:ea typeface="+mj-ea"/>
              <a:cs typeface="+mj-cs"/>
            </a:endParaRPr>
          </a:p>
        </p:txBody>
      </p:sp>
      <p:sp>
        <p:nvSpPr>
          <p:cNvPr id="13" name="Title 1"/>
          <p:cNvSpPr txBox="1">
            <a:spLocks/>
          </p:cNvSpPr>
          <p:nvPr/>
        </p:nvSpPr>
        <p:spPr>
          <a:xfrm>
            <a:off x="1524000" y="228600"/>
            <a:ext cx="9144000" cy="1219200"/>
          </a:xfrm>
          <a:prstGeom prst="rect">
            <a:avLst/>
          </a:prstGeom>
          <a:effectLst>
            <a:glow rad="139700">
              <a:schemeClr val="accent1">
                <a:satMod val="175000"/>
                <a:alpha val="40000"/>
              </a:schemeClr>
            </a:glow>
          </a:effectLst>
        </p:spPr>
        <p:txBody>
          <a:bodyPr>
            <a:normAutofit/>
          </a:bodyPr>
          <a:lstStyle/>
          <a:p>
            <a:pPr lvl="0" algn="ctr">
              <a:spcBef>
                <a:spcPct val="0"/>
              </a:spcBef>
            </a:pPr>
            <a:r>
              <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Medium" pitchFamily="34" charset="0"/>
              </a:rPr>
              <a:t>Truth tests</a:t>
            </a:r>
            <a:endParaRPr lang="en-US" sz="5400" dirty="0">
              <a:ln w="18415" cmpd="sng">
                <a:solidFill>
                  <a:srgbClr val="FFFFFF"/>
                </a:solidFill>
                <a:prstDash val="solid"/>
              </a:ln>
              <a:solidFill>
                <a:srgbClr val="FFC000"/>
              </a:solidFill>
              <a:effectLst>
                <a:outerShdw blurRad="63500" dir="3600000" algn="tl" rotWithShape="0">
                  <a:srgbClr val="000000">
                    <a:alpha val="70000"/>
                  </a:srgbClr>
                </a:outerShdw>
              </a:effectLst>
              <a:latin typeface="Franklin Gothic Medium" pitchFamily="34" charset="0"/>
            </a:endParaRPr>
          </a:p>
        </p:txBody>
      </p:sp>
      <p:pic>
        <p:nvPicPr>
          <p:cNvPr id="6" name="Picture 5" descr="Katrina_Satellite.bmp"/>
          <p:cNvPicPr>
            <a:picLocks noChangeAspect="1"/>
          </p:cNvPicPr>
          <p:nvPr/>
        </p:nvPicPr>
        <p:blipFill>
          <a:blip r:embed="rId3" cstate="print"/>
          <a:stretch>
            <a:fillRect/>
          </a:stretch>
        </p:blipFill>
        <p:spPr>
          <a:xfrm>
            <a:off x="5993919" y="1219200"/>
            <a:ext cx="4429084" cy="29443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66373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524000" y="457200"/>
            <a:ext cx="9144000" cy="5867400"/>
          </a:xfrm>
          <a:prstGeom prst="rect">
            <a:avLst/>
          </a:prstGeom>
          <a:solidFill>
            <a:srgbClr val="002060"/>
          </a:solidFill>
          <a:effectLst>
            <a:glow rad="139700">
              <a:schemeClr val="accent1">
                <a:satMod val="175000"/>
                <a:alpha val="40000"/>
              </a:schemeClr>
            </a:glow>
          </a:effectLst>
        </p:spPr>
        <p:txBody>
          <a:bodyPr>
            <a:normAutofit/>
          </a:bodyPr>
          <a:lstStyle/>
          <a:p>
            <a:pPr lvl="2">
              <a:spcBef>
                <a:spcPct val="0"/>
              </a:spcBef>
              <a:spcAft>
                <a:spcPts val="1200"/>
              </a:spcAft>
            </a:pPr>
            <a:r>
              <a:rPr lang="en-US" sz="5000" dirty="0">
                <a:ln w="18415" cmpd="sng">
                  <a:solidFill>
                    <a:srgbClr val="FFFFFF"/>
                  </a:solidFill>
                  <a:prstDash val="solid"/>
                </a:ln>
                <a:solidFill>
                  <a:srgbClr val="99CCFF"/>
                </a:solidFill>
                <a:effectLst>
                  <a:outerShdw blurRad="63500" dir="3600000" algn="tl" rotWithShape="0">
                    <a:srgbClr val="000000">
                      <a:alpha val="70000"/>
                    </a:srgbClr>
                  </a:outerShdw>
                </a:effectLst>
                <a:latin typeface="Franklin Gothic Medium" pitchFamily="34" charset="0"/>
              </a:rPr>
              <a:t>TRUTH TESTS</a:t>
            </a:r>
            <a:br>
              <a:rPr lang="en-US" sz="5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Medium" pitchFamily="34" charset="0"/>
              </a:rPr>
            </a:br>
            <a:r>
              <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Medium" pitchFamily="34" charset="0"/>
              </a:rPr>
              <a:t>1. Says who?</a:t>
            </a:r>
          </a:p>
          <a:p>
            <a:pPr lvl="2">
              <a:spcBef>
                <a:spcPct val="0"/>
              </a:spcBef>
              <a:spcAft>
                <a:spcPts val="1200"/>
              </a:spcAft>
            </a:pPr>
            <a:r>
              <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Medium" pitchFamily="34" charset="0"/>
              </a:rPr>
              <a:t>2. Are the facts in context?</a:t>
            </a:r>
          </a:p>
          <a:p>
            <a:pPr lvl="2">
              <a:spcBef>
                <a:spcPct val="0"/>
              </a:spcBef>
              <a:spcAft>
                <a:spcPts val="1200"/>
              </a:spcAft>
            </a:pPr>
            <a:r>
              <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Medium" pitchFamily="34" charset="0"/>
              </a:rPr>
              <a:t>3. Is the report transparent?</a:t>
            </a:r>
          </a:p>
          <a:p>
            <a:pPr lvl="2">
              <a:spcBef>
                <a:spcPct val="0"/>
              </a:spcBef>
              <a:spcAft>
                <a:spcPts val="1200"/>
              </a:spcAft>
            </a:pPr>
            <a:r>
              <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Medium" pitchFamily="34" charset="0"/>
              </a:rPr>
              <a:t>4. Did they open</a:t>
            </a:r>
            <a:br>
              <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Medium" pitchFamily="34" charset="0"/>
              </a:rPr>
            </a:br>
            <a:r>
              <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Medium" pitchFamily="34" charset="0"/>
              </a:rPr>
              <a:t>    the freezer?</a:t>
            </a:r>
          </a:p>
        </p:txBody>
      </p:sp>
      <p:pic>
        <p:nvPicPr>
          <p:cNvPr id="3" name="Picture 2"/>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7391401" y="708860"/>
            <a:ext cx="2438401" cy="1348541"/>
          </a:xfrm>
          <a:prstGeom prst="rect">
            <a:avLst/>
          </a:prstGeom>
          <a:ln>
            <a:noFill/>
          </a:ln>
          <a:effectLst>
            <a:softEdge rad="112500"/>
          </a:effectLst>
        </p:spPr>
      </p:pic>
      <p:pic>
        <p:nvPicPr>
          <p:cNvPr id="4" name="Picture 3" descr="Katrina_Satellite.bmp"/>
          <p:cNvPicPr>
            <a:picLocks noChangeAspect="1"/>
          </p:cNvPicPr>
          <p:nvPr/>
        </p:nvPicPr>
        <p:blipFill>
          <a:blip r:embed="rId4" cstate="print">
            <a:extLst>
              <a:ext uri="{BEBA8EAE-BF5A-486C-A8C5-ECC9F3942E4B}">
                <a14:imgProps xmlns:a14="http://schemas.microsoft.com/office/drawing/2010/main">
                  <a14:imgLayer r:embed="rId5">
                    <a14:imgEffect>
                      <a14:backgroundRemoval t="1695" b="100000" l="3000" r="96667"/>
                    </a14:imgEffect>
                  </a14:imgLayer>
                </a14:imgProps>
              </a:ext>
            </a:extLst>
          </a:blip>
          <a:stretch>
            <a:fillRect/>
          </a:stretch>
        </p:blipFill>
        <p:spPr>
          <a:xfrm>
            <a:off x="7239000" y="3886200"/>
            <a:ext cx="1549830" cy="2743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18880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1524000" y="381000"/>
            <a:ext cx="9144000" cy="1752600"/>
          </a:xfrm>
          <a:prstGeom prst="rect">
            <a:avLst/>
          </a:prstGeom>
          <a:solidFill>
            <a:srgbClr val="002060"/>
          </a:solidFill>
          <a:effectLst>
            <a:glow rad="139700">
              <a:schemeClr val="accent1">
                <a:satMod val="175000"/>
                <a:alpha val="40000"/>
              </a:schemeClr>
            </a:glow>
          </a:effectLst>
        </p:spPr>
        <p:txBody>
          <a:bodyPr>
            <a:normAutofit/>
          </a:bodyPr>
          <a:lstStyle/>
          <a:p>
            <a:pPr lvl="2">
              <a:spcBef>
                <a:spcPct val="0"/>
              </a:spcBef>
            </a:pPr>
            <a:r>
              <a:rPr lang="en-US" sz="5000" dirty="0">
                <a:ln w="18415" cmpd="sng">
                  <a:solidFill>
                    <a:srgbClr val="FFFFFF"/>
                  </a:solidFill>
                  <a:prstDash val="solid"/>
                </a:ln>
                <a:solidFill>
                  <a:srgbClr val="99CCFF"/>
                </a:solidFill>
                <a:effectLst>
                  <a:outerShdw blurRad="63500" dir="3600000" algn="tl" rotWithShape="0">
                    <a:srgbClr val="000000">
                      <a:alpha val="70000"/>
                    </a:srgbClr>
                  </a:outerShdw>
                </a:effectLst>
                <a:latin typeface="Franklin Gothic Medium" pitchFamily="34" charset="0"/>
              </a:rPr>
              <a:t>TRUTH TESTS</a:t>
            </a:r>
            <a:br>
              <a:rPr lang="en-US" sz="5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Medium" pitchFamily="34" charset="0"/>
              </a:rPr>
            </a:br>
            <a:r>
              <a:rPr lang="en-US" sz="5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Medium" pitchFamily="34" charset="0"/>
              </a:rPr>
              <a:t> 1. Says who?</a:t>
            </a:r>
          </a:p>
        </p:txBody>
      </p:sp>
      <p:sp>
        <p:nvSpPr>
          <p:cNvPr id="8" name="Title 1"/>
          <p:cNvSpPr txBox="1">
            <a:spLocks/>
          </p:cNvSpPr>
          <p:nvPr/>
        </p:nvSpPr>
        <p:spPr>
          <a:xfrm>
            <a:off x="1447800" y="2286000"/>
            <a:ext cx="9144000" cy="4343400"/>
          </a:xfrm>
          <a:prstGeom prst="rect">
            <a:avLst/>
          </a:prstGeom>
          <a:effectLst>
            <a:glow rad="139700">
              <a:schemeClr val="accent1">
                <a:satMod val="175000"/>
                <a:alpha val="40000"/>
              </a:schemeClr>
            </a:glow>
          </a:effectLst>
        </p:spPr>
        <p:txBody>
          <a:bodyPr>
            <a:noAutofit/>
          </a:bodyPr>
          <a:lstStyle/>
          <a:p>
            <a:pPr algn="ctr">
              <a:spcBef>
                <a:spcPct val="0"/>
              </a:spcBef>
            </a:pP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Medium" pitchFamily="34" charset="0"/>
              </a:rPr>
              <a:t>A news report is only as reliable as</a:t>
            </a:r>
            <a:b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Medium" pitchFamily="34" charset="0"/>
              </a:rPr>
            </a:b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Medium" pitchFamily="34" charset="0"/>
              </a:rPr>
              <a:t> the evidence it presents. </a:t>
            </a:r>
            <a:b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Medium" pitchFamily="34" charset="0"/>
              </a:rPr>
            </a:br>
            <a:r>
              <a:rPr lang="en-US" sz="3600" dirty="0">
                <a:ln w="18415" cmpd="sng">
                  <a:solidFill>
                    <a:srgbClr val="FFFFFF"/>
                  </a:solidFill>
                  <a:prstDash val="solid"/>
                </a:ln>
                <a:solidFill>
                  <a:srgbClr val="FFFF00"/>
                </a:solidFill>
                <a:effectLst>
                  <a:outerShdw blurRad="63500" dir="3600000" algn="tl" rotWithShape="0">
                    <a:srgbClr val="000000">
                      <a:alpha val="70000"/>
                    </a:srgbClr>
                  </a:outerShdw>
                </a:effectLst>
                <a:latin typeface="Franklin Gothic Medium" pitchFamily="34" charset="0"/>
              </a:rPr>
              <a:t>Look for evidence, and ask </a:t>
            </a:r>
            <a:br>
              <a:rPr lang="en-US" sz="3600" dirty="0">
                <a:ln w="18415" cmpd="sng">
                  <a:solidFill>
                    <a:srgbClr val="FFFFFF"/>
                  </a:solidFill>
                  <a:prstDash val="solid"/>
                </a:ln>
                <a:solidFill>
                  <a:srgbClr val="FFFF00"/>
                </a:solidFill>
                <a:effectLst>
                  <a:outerShdw blurRad="63500" dir="3600000" algn="tl" rotWithShape="0">
                    <a:srgbClr val="000000">
                      <a:alpha val="70000"/>
                    </a:srgbClr>
                  </a:outerShdw>
                </a:effectLst>
                <a:latin typeface="Franklin Gothic Medium" pitchFamily="34" charset="0"/>
              </a:rPr>
            </a:br>
            <a:r>
              <a:rPr lang="en-US" sz="3600" dirty="0">
                <a:ln w="18415" cmpd="sng">
                  <a:solidFill>
                    <a:srgbClr val="FFFFFF"/>
                  </a:solidFill>
                  <a:prstDash val="solid"/>
                </a:ln>
                <a:solidFill>
                  <a:srgbClr val="FFFF00"/>
                </a:solidFill>
                <a:effectLst>
                  <a:outerShdw blurRad="63500" dir="3600000" algn="tl" rotWithShape="0">
                    <a:srgbClr val="000000">
                      <a:alpha val="70000"/>
                    </a:srgbClr>
                  </a:outerShdw>
                </a:effectLst>
                <a:latin typeface="Franklin Gothic Medium" pitchFamily="34" charset="0"/>
              </a:rPr>
              <a:t>where it  comes from.</a:t>
            </a:r>
          </a:p>
          <a:p>
            <a:pPr algn="ctr">
              <a:spcBef>
                <a:spcPct val="0"/>
              </a:spcBef>
            </a:pP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Medium" pitchFamily="34" charset="0"/>
            </a:endParaRPr>
          </a:p>
          <a:p>
            <a:pPr algn="ctr">
              <a:spcBef>
                <a:spcPct val="0"/>
              </a:spcBef>
            </a:pP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Medium" pitchFamily="34" charset="0"/>
              </a:rPr>
              <a:t>The source of that evidence </a:t>
            </a:r>
          </a:p>
          <a:p>
            <a:pPr algn="ctr">
              <a:spcBef>
                <a:spcPct val="0"/>
              </a:spcBef>
            </a:pP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Medium" pitchFamily="34" charset="0"/>
              </a:rPr>
              <a:t>determines the weight you give it.</a:t>
            </a:r>
            <a:b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Medium" pitchFamily="34" charset="0"/>
              </a:rPr>
            </a:br>
            <a:b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Medium" pitchFamily="34" charset="0"/>
              </a:rPr>
            </a:br>
            <a:b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Medium" pitchFamily="34" charset="0"/>
              </a:rPr>
            </a:b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Medium" pitchFamily="34" charset="0"/>
            </a:endParaRPr>
          </a:p>
          <a:p>
            <a:pPr algn="ctr">
              <a:spcBef>
                <a:spcPct val="0"/>
              </a:spcBef>
            </a:pPr>
            <a:b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Medium" pitchFamily="34" charset="0"/>
              </a:rPr>
            </a:b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Medium" pitchFamily="34" charset="0"/>
            </a:endParaRPr>
          </a:p>
          <a:p>
            <a:pPr algn="ctr">
              <a:spcBef>
                <a:spcPct val="0"/>
              </a:spcBef>
            </a:pPr>
            <a:b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Medium" pitchFamily="34" charset="0"/>
              </a:rPr>
            </a:br>
            <a:b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Medium" pitchFamily="34" charset="0"/>
              </a:rPr>
            </a:br>
            <a:b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Medium" pitchFamily="34" charset="0"/>
              </a:rPr>
            </a:b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Medium" pitchFamily="34" charset="0"/>
            </a:endParaRPr>
          </a:p>
        </p:txBody>
      </p:sp>
      <p:pic>
        <p:nvPicPr>
          <p:cNvPr id="4" name="Picture 3"/>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8077201" y="460787"/>
            <a:ext cx="2438401" cy="1520414"/>
          </a:xfrm>
          <a:prstGeom prst="rect">
            <a:avLst/>
          </a:prstGeom>
          <a:ln>
            <a:noFill/>
          </a:ln>
          <a:effectLst>
            <a:softEdge rad="112500"/>
          </a:effectLst>
        </p:spPr>
      </p:pic>
      <p:pic>
        <p:nvPicPr>
          <p:cNvPr id="7" name="Picture 2" descr="C:\Documents and Settings\millrod\Local Settings\Temporary Internet Files\Content.IE5\EGCFTW9T\MM900354774[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471932" y="3429000"/>
            <a:ext cx="1753737" cy="1071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86846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a:spLocks noChangeArrowheads="1"/>
          </p:cNvSpPr>
          <p:nvPr/>
        </p:nvSpPr>
        <p:spPr bwMode="auto">
          <a:xfrm>
            <a:off x="1371600" y="268070"/>
            <a:ext cx="9448800" cy="769441"/>
          </a:xfrm>
          <a:prstGeom prst="rect">
            <a:avLst/>
          </a:prstGeom>
          <a:noFill/>
          <a:ln w="9525">
            <a:noFill/>
            <a:miter lim="800000"/>
            <a:headEnd/>
            <a:tailEnd/>
          </a:ln>
        </p:spPr>
        <p:txBody>
          <a:bodyPr wrap="square">
            <a:spAutoFit/>
          </a:bodyPr>
          <a:lstStyle/>
          <a:p>
            <a:pPr algn="ctr" eaLnBrk="0" fontAlgn="base" hangingPunct="0">
              <a:spcBef>
                <a:spcPct val="0"/>
              </a:spcBef>
              <a:spcAft>
                <a:spcPct val="0"/>
              </a:spcAft>
            </a:pPr>
            <a:r>
              <a:rPr lang="en-US" sz="4400" b="1" dirty="0">
                <a:solidFill>
                  <a:srgbClr val="FFFFFF"/>
                </a:solidFill>
                <a:latin typeface="Franklin Gothic No.2"/>
                <a:cs typeface="Arial" pitchFamily="34" charset="0"/>
              </a:rPr>
              <a:t>Partial evidence, different ‘truths’ </a:t>
            </a:r>
            <a:endParaRPr lang="en-US" sz="4400" b="1" i="1" dirty="0">
              <a:solidFill>
                <a:srgbClr val="FFFFFF"/>
              </a:solidFill>
              <a:latin typeface="Franklin Gothic No.2"/>
              <a:cs typeface="Arial" pitchFamily="34" charset="0"/>
            </a:endParaRPr>
          </a:p>
        </p:txBody>
      </p:sp>
      <p:pic>
        <p:nvPicPr>
          <p:cNvPr id="6" name="Picture 2" descr="http://www.futurelab.net/sites/default/files/upload/elephant-DP.jpg"/>
          <p:cNvPicPr>
            <a:picLocks noChangeAspect="1" noChangeArrowheads="1"/>
          </p:cNvPicPr>
          <p:nvPr/>
        </p:nvPicPr>
        <p:blipFill>
          <a:blip r:embed="rId3" cstate="print"/>
          <a:srcRect/>
          <a:stretch>
            <a:fillRect/>
          </a:stretch>
        </p:blipFill>
        <p:spPr bwMode="auto">
          <a:xfrm>
            <a:off x="2819400" y="1037511"/>
            <a:ext cx="6928306" cy="3959032"/>
          </a:xfrm>
          <a:prstGeom prst="rect">
            <a:avLst/>
          </a:prstGeom>
          <a:ln>
            <a:noFill/>
          </a:ln>
          <a:effectLst>
            <a:softEdge rad="112500"/>
          </a:effectLst>
        </p:spPr>
      </p:pic>
      <p:sp>
        <p:nvSpPr>
          <p:cNvPr id="7" name="TextBox 1"/>
          <p:cNvSpPr txBox="1">
            <a:spLocks noChangeArrowheads="1"/>
          </p:cNvSpPr>
          <p:nvPr/>
        </p:nvSpPr>
        <p:spPr bwMode="auto">
          <a:xfrm>
            <a:off x="2590800" y="4953000"/>
            <a:ext cx="7010400" cy="1754326"/>
          </a:xfrm>
          <a:prstGeom prst="rect">
            <a:avLst/>
          </a:prstGeom>
          <a:noFill/>
          <a:ln w="9525">
            <a:noFill/>
            <a:miter lim="800000"/>
            <a:headEnd/>
            <a:tailEnd/>
          </a:ln>
        </p:spPr>
        <p:txBody>
          <a:bodyPr wrap="square">
            <a:spAutoFit/>
          </a:bodyPr>
          <a:lstStyle/>
          <a:p>
            <a:pPr algn="ctr" eaLnBrk="0" fontAlgn="base" hangingPunct="0">
              <a:spcBef>
                <a:spcPct val="0"/>
              </a:spcBef>
              <a:spcAft>
                <a:spcPct val="0"/>
              </a:spcAft>
            </a:pPr>
            <a:r>
              <a:rPr lang="en-US" sz="3600" dirty="0">
                <a:solidFill>
                  <a:srgbClr val="FFFFFF"/>
                </a:solidFill>
                <a:latin typeface="Franklin Gothic No.2"/>
                <a:cs typeface="Arial" pitchFamily="34" charset="0"/>
              </a:rPr>
              <a:t>The truth is most likely to emerge when news stories include a variety of perspectives.</a:t>
            </a:r>
          </a:p>
        </p:txBody>
      </p:sp>
    </p:spTree>
    <p:extLst>
      <p:ext uri="{BB962C8B-B14F-4D97-AF65-F5344CB8AC3E}">
        <p14:creationId xmlns:p14="http://schemas.microsoft.com/office/powerpoint/2010/main" val="2475825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1.bp.blogspot.com/-dXTAZcl6nmU/VURphxy0K4I/AAAAAAAAB00/jl2WtHLUn54/s1600/Dewey%2BDefeats%2BTruman.jpg"/>
          <p:cNvPicPr>
            <a:picLocks noChangeAspect="1" noChangeArrowheads="1"/>
          </p:cNvPicPr>
          <p:nvPr/>
        </p:nvPicPr>
        <p:blipFill rotWithShape="1">
          <a:blip r:embed="rId3">
            <a:extLst>
              <a:ext uri="{28A0092B-C50C-407E-A947-70E740481C1C}">
                <a14:useLocalDpi xmlns:a14="http://schemas.microsoft.com/office/drawing/2010/main" val="0"/>
              </a:ext>
            </a:extLst>
          </a:blip>
          <a:srcRect l="24913" b="29704"/>
          <a:stretch/>
        </p:blipFill>
        <p:spPr bwMode="auto">
          <a:xfrm>
            <a:off x="80771" y="939298"/>
            <a:ext cx="4738437" cy="59147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136709" y="2273101"/>
            <a:ext cx="2389712" cy="4493538"/>
          </a:xfrm>
          <a:prstGeom prst="rect">
            <a:avLst/>
          </a:prstGeom>
          <a:noFill/>
        </p:spPr>
        <p:txBody>
          <a:bodyPr wrap="square" rtlCol="0">
            <a:spAutoFit/>
          </a:bodyPr>
          <a:lstStyle/>
          <a:p>
            <a:r>
              <a:rPr lang="en-US" sz="2200" dirty="0">
                <a:solidFill>
                  <a:schemeClr val="bg1"/>
                </a:solidFill>
                <a:latin typeface="Franklin Gothic Medium" panose="020B0603020102020204" pitchFamily="34" charset="0"/>
              </a:rPr>
              <a:t>Political polls said Harry Truman and Bernie Sanders were way behind. </a:t>
            </a:r>
            <a:br>
              <a:rPr lang="en-US" sz="2200" dirty="0">
                <a:solidFill>
                  <a:schemeClr val="bg1"/>
                </a:solidFill>
                <a:latin typeface="Franklin Gothic Medium" panose="020B0603020102020204" pitchFamily="34" charset="0"/>
              </a:rPr>
            </a:br>
            <a:endParaRPr lang="en-US" sz="2200" dirty="0">
              <a:solidFill>
                <a:schemeClr val="bg1"/>
              </a:solidFill>
              <a:latin typeface="Franklin Gothic Medium" panose="020B0603020102020204" pitchFamily="34" charset="0"/>
            </a:endParaRPr>
          </a:p>
          <a:p>
            <a:r>
              <a:rPr lang="en-US" sz="2200" dirty="0">
                <a:solidFill>
                  <a:schemeClr val="bg1"/>
                </a:solidFill>
                <a:latin typeface="Franklin Gothic Medium" panose="020B0603020102020204" pitchFamily="34" charset="0"/>
              </a:rPr>
              <a:t>Truman surprised all with his 1948 victory. Sanders upset Hillary Clinton in the Michigan Democratic primary in 2016.</a:t>
            </a:r>
          </a:p>
        </p:txBody>
      </p:sp>
      <p:pic>
        <p:nvPicPr>
          <p:cNvPr id="2050" name="Picture 2" descr="http://www.usnews.com/dims4/USNEWS/2773fcf/2147483647/thumbnail/652x435%3E/quality/85/?url=%2Fcmsmedia%2F12%2Fd6a5aca78065239b3f28310d5c79ba%2Fmedia%3A0836f85233fe4a24a21c60f7cc6de839APTOPIXDEM2016Sanders.JPEG"/>
          <p:cNvPicPr>
            <a:picLocks noChangeAspect="1" noChangeArrowheads="1"/>
          </p:cNvPicPr>
          <p:nvPr/>
        </p:nvPicPr>
        <p:blipFill rotWithShape="1">
          <a:blip r:embed="rId4">
            <a:extLst>
              <a:ext uri="{28A0092B-C50C-407E-A947-70E740481C1C}">
                <a14:useLocalDpi xmlns:a14="http://schemas.microsoft.com/office/drawing/2010/main" val="0"/>
              </a:ext>
            </a:extLst>
          </a:blip>
          <a:srcRect l="6019" r="41205" b="98"/>
          <a:stretch/>
        </p:blipFill>
        <p:spPr bwMode="auto">
          <a:xfrm>
            <a:off x="7475621" y="931342"/>
            <a:ext cx="4690979" cy="592430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1" y="174198"/>
            <a:ext cx="12192001" cy="3211246"/>
          </a:xfrm>
          <a:prstGeom prst="rect">
            <a:avLst/>
          </a:prstGeom>
          <a:effectLst>
            <a:glow rad="139700">
              <a:schemeClr val="accent1">
                <a:satMod val="175000"/>
                <a:alpha val="40000"/>
              </a:schemeClr>
            </a:glow>
          </a:effectLst>
        </p:spPr>
        <p:txBody>
          <a:bodyPr>
            <a:normAutofit/>
          </a:bodyPr>
          <a:lstStyle/>
          <a:p>
            <a:pPr lvl="0" algn="ctr">
              <a:lnSpc>
                <a:spcPts val="5000"/>
              </a:lnSpc>
              <a:spcBef>
                <a:spcPct val="0"/>
              </a:spcBef>
            </a:pPr>
            <a:r>
              <a:rPr lang="en-US" sz="5000" dirty="0">
                <a:ln w="18415" cmpd="sng">
                  <a:solidFill>
                    <a:srgbClr val="FFFFFF"/>
                  </a:solidFill>
                  <a:prstDash val="solid"/>
                </a:ln>
                <a:solidFill>
                  <a:schemeClr val="bg1"/>
                </a:solidFill>
                <a:effectLst>
                  <a:outerShdw blurRad="63500" dir="3600000" algn="tl" rotWithShape="0">
                    <a:srgbClr val="000000">
                      <a:alpha val="70000"/>
                    </a:srgbClr>
                  </a:outerShdw>
                </a:effectLst>
                <a:latin typeface="Franklin Gothic Medium" pitchFamily="34" charset="0"/>
              </a:rPr>
              <a:t>BOTH TAUGHT US SOMETHING</a:t>
            </a:r>
            <a:br>
              <a:rPr lang="en-US" sz="5000" dirty="0">
                <a:ln w="18415" cmpd="sng">
                  <a:solidFill>
                    <a:srgbClr val="FFFFFF"/>
                  </a:solidFill>
                  <a:prstDash val="solid"/>
                </a:ln>
                <a:solidFill>
                  <a:schemeClr val="bg1"/>
                </a:solidFill>
                <a:effectLst>
                  <a:outerShdw blurRad="63500" dir="3600000" algn="tl" rotWithShape="0">
                    <a:srgbClr val="000000">
                      <a:alpha val="70000"/>
                    </a:srgbClr>
                  </a:outerShdw>
                </a:effectLst>
                <a:latin typeface="Franklin Gothic Medium" pitchFamily="34" charset="0"/>
              </a:rPr>
            </a:br>
            <a:r>
              <a:rPr lang="en-US" sz="5000" dirty="0">
                <a:ln w="18415" cmpd="sng">
                  <a:solidFill>
                    <a:srgbClr val="FFFFFF"/>
                  </a:solidFill>
                  <a:prstDash val="solid"/>
                </a:ln>
                <a:solidFill>
                  <a:schemeClr val="bg1"/>
                </a:solidFill>
                <a:effectLst>
                  <a:outerShdw blurRad="63500" dir="3600000" algn="tl" rotWithShape="0">
                    <a:srgbClr val="000000">
                      <a:alpha val="70000"/>
                    </a:srgbClr>
                  </a:outerShdw>
                </a:effectLst>
                <a:latin typeface="Franklin Gothic Medium" pitchFamily="34" charset="0"/>
              </a:rPr>
              <a:t>ABOUT</a:t>
            </a:r>
            <a:br>
              <a:rPr lang="en-US" sz="5000" dirty="0">
                <a:ln w="18415" cmpd="sng">
                  <a:solidFill>
                    <a:srgbClr val="FFFFFF"/>
                  </a:solidFill>
                  <a:prstDash val="solid"/>
                </a:ln>
                <a:solidFill>
                  <a:schemeClr val="bg1"/>
                </a:solidFill>
                <a:effectLst>
                  <a:outerShdw blurRad="63500" dir="3600000" algn="tl" rotWithShape="0">
                    <a:srgbClr val="000000">
                      <a:alpha val="70000"/>
                    </a:srgbClr>
                  </a:outerShdw>
                </a:effectLst>
                <a:latin typeface="Franklin Gothic Medium" pitchFamily="34" charset="0"/>
              </a:rPr>
            </a:br>
            <a:r>
              <a:rPr lang="en-US" sz="5000" dirty="0">
                <a:ln w="18415" cmpd="sng">
                  <a:solidFill>
                    <a:srgbClr val="FFFFFF"/>
                  </a:solidFill>
                  <a:prstDash val="solid"/>
                </a:ln>
                <a:solidFill>
                  <a:schemeClr val="bg1"/>
                </a:solidFill>
                <a:effectLst>
                  <a:outerShdw blurRad="63500" dir="3600000" algn="tl" rotWithShape="0">
                    <a:srgbClr val="000000">
                      <a:alpha val="70000"/>
                    </a:srgbClr>
                  </a:outerShdw>
                </a:effectLst>
                <a:latin typeface="Franklin Gothic Medium" pitchFamily="34" charset="0"/>
              </a:rPr>
              <a:t>POLLS</a:t>
            </a:r>
          </a:p>
        </p:txBody>
      </p:sp>
      <p:sp>
        <p:nvSpPr>
          <p:cNvPr id="7" name="Oval 6"/>
          <p:cNvSpPr/>
          <p:nvPr/>
        </p:nvSpPr>
        <p:spPr>
          <a:xfrm>
            <a:off x="586409" y="5575852"/>
            <a:ext cx="2862469" cy="1152940"/>
          </a:xfrm>
          <a:prstGeom prst="ellipse">
            <a:avLst/>
          </a:prstGeom>
          <a:solidFill>
            <a:srgbClr val="C55A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1948 RACE</a:t>
            </a:r>
            <a:br>
              <a:rPr lang="en-US" b="1" dirty="0"/>
            </a:br>
            <a:r>
              <a:rPr lang="en-US" b="1" dirty="0"/>
              <a:t>FOR </a:t>
            </a:r>
            <a:br>
              <a:rPr lang="en-US" b="1" dirty="0"/>
            </a:br>
            <a:r>
              <a:rPr lang="en-US" b="1" dirty="0"/>
              <a:t>PRESIDENT</a:t>
            </a:r>
          </a:p>
        </p:txBody>
      </p:sp>
      <p:sp>
        <p:nvSpPr>
          <p:cNvPr id="8" name="Oval 7"/>
          <p:cNvSpPr/>
          <p:nvPr/>
        </p:nvSpPr>
        <p:spPr>
          <a:xfrm>
            <a:off x="9153144" y="5657551"/>
            <a:ext cx="2862469" cy="1152940"/>
          </a:xfrm>
          <a:prstGeom prst="ellipse">
            <a:avLst/>
          </a:prstGeom>
          <a:solidFill>
            <a:srgbClr val="C55A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2016 MICHIGAN</a:t>
            </a:r>
            <a:br>
              <a:rPr lang="en-US" b="1" dirty="0"/>
            </a:br>
            <a:r>
              <a:rPr lang="en-US" b="1" dirty="0"/>
              <a:t>DEMOCRATIC PRIMARY</a:t>
            </a:r>
          </a:p>
        </p:txBody>
      </p:sp>
    </p:spTree>
    <p:extLst>
      <p:ext uri="{BB962C8B-B14F-4D97-AF65-F5344CB8AC3E}">
        <p14:creationId xmlns:p14="http://schemas.microsoft.com/office/powerpoint/2010/main" val="21164548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524000" y="1474887"/>
            <a:ext cx="91440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524000" y="3227487"/>
            <a:ext cx="91440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524000" y="5208687"/>
            <a:ext cx="91440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905000" y="1398688"/>
            <a:ext cx="8610600" cy="5078313"/>
          </a:xfrm>
          <a:prstGeom prst="rect">
            <a:avLst/>
          </a:prstGeom>
          <a:noFill/>
        </p:spPr>
        <p:txBody>
          <a:bodyPr wrap="square" rtlCol="0">
            <a:spAutoFit/>
          </a:bodyPr>
          <a:lstStyle/>
          <a:p>
            <a:pPr marL="571500" indent="-571500">
              <a:lnSpc>
                <a:spcPct val="150000"/>
              </a:lnSpc>
              <a:spcBef>
                <a:spcPts val="1200"/>
              </a:spcBef>
              <a:buFont typeface="Wingdings" pitchFamily="2" charset="2"/>
              <a:buChar char="ü"/>
            </a:pPr>
            <a:r>
              <a:rPr lang="en-US" sz="3200" dirty="0">
                <a:solidFill>
                  <a:schemeClr val="bg1"/>
                </a:solidFill>
                <a:latin typeface="Franklin Gothic No.2" charset="0"/>
              </a:rPr>
              <a:t>Who is providing this information?</a:t>
            </a:r>
          </a:p>
          <a:p>
            <a:pPr marL="571500" indent="-571500">
              <a:lnSpc>
                <a:spcPct val="150000"/>
              </a:lnSpc>
              <a:spcBef>
                <a:spcPts val="1200"/>
              </a:spcBef>
              <a:buFont typeface="Wingdings" pitchFamily="2" charset="2"/>
              <a:buChar char="ü"/>
            </a:pPr>
            <a:r>
              <a:rPr lang="en-US" sz="3200" dirty="0">
                <a:solidFill>
                  <a:schemeClr val="bg1"/>
                </a:solidFill>
                <a:latin typeface="Franklin Gothic No.2" charset="0"/>
              </a:rPr>
              <a:t>How would this person know about this?</a:t>
            </a:r>
          </a:p>
          <a:p>
            <a:pPr marL="571500" indent="-571500">
              <a:lnSpc>
                <a:spcPct val="150000"/>
              </a:lnSpc>
              <a:spcBef>
                <a:spcPts val="1200"/>
              </a:spcBef>
              <a:buFont typeface="Wingdings" pitchFamily="2" charset="2"/>
              <a:buChar char="ü"/>
            </a:pPr>
            <a:r>
              <a:rPr lang="en-US" sz="3200" dirty="0">
                <a:solidFill>
                  <a:schemeClr val="bg1"/>
                </a:solidFill>
                <a:latin typeface="Franklin Gothic No.2" charset="0"/>
              </a:rPr>
              <a:t>Is anyone else telling the same story?</a:t>
            </a:r>
          </a:p>
          <a:p>
            <a:pPr marL="571500" indent="-571500">
              <a:spcBef>
                <a:spcPts val="1200"/>
              </a:spcBef>
              <a:buFont typeface="Wingdings" pitchFamily="2" charset="2"/>
              <a:buChar char="ü"/>
            </a:pPr>
            <a:r>
              <a:rPr lang="en-US" sz="3200" dirty="0">
                <a:solidFill>
                  <a:schemeClr val="bg1"/>
                </a:solidFill>
                <a:latin typeface="Franklin Gothic No.2" charset="0"/>
              </a:rPr>
              <a:t>Does this person have a reason to withhold information or mislead us?</a:t>
            </a:r>
          </a:p>
          <a:p>
            <a:pPr marL="571500" indent="-571500">
              <a:lnSpc>
                <a:spcPct val="150000"/>
              </a:lnSpc>
              <a:spcBef>
                <a:spcPts val="1200"/>
              </a:spcBef>
              <a:buFont typeface="Wingdings" pitchFamily="2" charset="2"/>
              <a:buChar char="ü"/>
            </a:pPr>
            <a:r>
              <a:rPr lang="en-US" sz="3200" dirty="0">
                <a:solidFill>
                  <a:schemeClr val="bg1"/>
                </a:solidFill>
                <a:latin typeface="Franklin Gothic No.2" charset="0"/>
              </a:rPr>
              <a:t>Are we getting facts or just opinions?</a:t>
            </a:r>
          </a:p>
          <a:p>
            <a:pPr>
              <a:spcBef>
                <a:spcPts val="1200"/>
              </a:spcBef>
            </a:pPr>
            <a:endParaRPr lang="en-US" dirty="0"/>
          </a:p>
        </p:txBody>
      </p:sp>
      <p:sp>
        <p:nvSpPr>
          <p:cNvPr id="6" name="Title 1"/>
          <p:cNvSpPr txBox="1">
            <a:spLocks/>
          </p:cNvSpPr>
          <p:nvPr/>
        </p:nvSpPr>
        <p:spPr>
          <a:xfrm>
            <a:off x="1524000" y="304800"/>
            <a:ext cx="9144000" cy="685800"/>
          </a:xfrm>
          <a:prstGeom prst="rect">
            <a:avLst/>
          </a:prstGeom>
          <a:effectLst>
            <a:glow rad="139700">
              <a:schemeClr val="accent1">
                <a:satMod val="175000"/>
                <a:alpha val="40000"/>
              </a:schemeClr>
            </a:glow>
          </a:effectLst>
        </p:spPr>
        <p:txBody>
          <a:bodyPr>
            <a:noAutofit/>
          </a:bodyPr>
          <a:lstStyle/>
          <a:p>
            <a:pPr algn="ctr"/>
            <a:r>
              <a:rPr lang="en-US" sz="4800" b="1" dirty="0">
                <a:solidFill>
                  <a:schemeClr val="bg1"/>
                </a:solidFill>
                <a:latin typeface="Franklin Gothic No.2" charset="0"/>
              </a:rPr>
              <a:t>Questions to think about</a:t>
            </a:r>
          </a:p>
        </p:txBody>
      </p:sp>
    </p:spTree>
    <p:extLst>
      <p:ext uri="{BB962C8B-B14F-4D97-AF65-F5344CB8AC3E}">
        <p14:creationId xmlns:p14="http://schemas.microsoft.com/office/powerpoint/2010/main" val="317574800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 calcmode="lin" valueType="num">
                                      <p:cBhvr additive="base">
                                        <p:cTn id="3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anim calcmode="lin" valueType="num">
                                      <p:cBhvr additive="base">
                                        <p:cTn id="3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4" end="4"/>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14800" y="2438400"/>
            <a:ext cx="4114800" cy="40386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txBox="1">
            <a:spLocks/>
          </p:cNvSpPr>
          <p:nvPr/>
        </p:nvSpPr>
        <p:spPr>
          <a:xfrm>
            <a:off x="1524000" y="381000"/>
            <a:ext cx="9144000" cy="1752600"/>
          </a:xfrm>
          <a:prstGeom prst="rect">
            <a:avLst/>
          </a:prstGeom>
          <a:solidFill>
            <a:srgbClr val="002060"/>
          </a:solidFill>
          <a:effectLst>
            <a:glow rad="139700">
              <a:schemeClr val="accent1">
                <a:satMod val="175000"/>
                <a:alpha val="40000"/>
              </a:schemeClr>
            </a:glow>
          </a:effectLst>
        </p:spPr>
        <p:txBody>
          <a:bodyPr>
            <a:normAutofit fontScale="92500"/>
          </a:bodyPr>
          <a:lstStyle/>
          <a:p>
            <a:pPr lvl="2">
              <a:spcBef>
                <a:spcPct val="0"/>
              </a:spcBef>
            </a:pPr>
            <a:r>
              <a:rPr lang="en-US" sz="5000" dirty="0">
                <a:ln w="18415" cmpd="sng">
                  <a:solidFill>
                    <a:srgbClr val="FFFFFF"/>
                  </a:solidFill>
                  <a:prstDash val="solid"/>
                </a:ln>
                <a:solidFill>
                  <a:srgbClr val="99CCFF"/>
                </a:solidFill>
                <a:effectLst>
                  <a:outerShdw blurRad="63500" dir="3600000" algn="tl" rotWithShape="0">
                    <a:srgbClr val="000000">
                      <a:alpha val="70000"/>
                    </a:srgbClr>
                  </a:outerShdw>
                </a:effectLst>
                <a:latin typeface="Franklin Gothic Medium" pitchFamily="34" charset="0"/>
              </a:rPr>
              <a:t>TRUTH TESTS</a:t>
            </a:r>
            <a:br>
              <a:rPr lang="en-US" sz="5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Medium" pitchFamily="34" charset="0"/>
              </a:rPr>
            </a:br>
            <a:r>
              <a:rPr lang="en-US" sz="5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Medium" pitchFamily="34" charset="0"/>
              </a:rPr>
              <a:t>2. Are the facts put in context?</a:t>
            </a:r>
          </a:p>
        </p:txBody>
      </p:sp>
      <p:pic>
        <p:nvPicPr>
          <p:cNvPr id="12" name="Picture 11"/>
          <p:cNvPicPr>
            <a:picLocks noChangeAspect="1"/>
          </p:cNvPicPr>
          <p:nvPr/>
        </p:nvPicPr>
        <p:blipFill rotWithShape="1">
          <a:blip r:embed="rId3"/>
          <a:srcRect r="78657"/>
          <a:stretch/>
        </p:blipFill>
        <p:spPr>
          <a:xfrm>
            <a:off x="4867953" y="2819403"/>
            <a:ext cx="1475532" cy="3200677"/>
          </a:xfrm>
          <a:prstGeom prst="rect">
            <a:avLst/>
          </a:prstGeom>
        </p:spPr>
      </p:pic>
      <p:pic>
        <p:nvPicPr>
          <p:cNvPr id="13" name="Picture 12"/>
          <p:cNvPicPr>
            <a:picLocks noChangeAspect="1"/>
          </p:cNvPicPr>
          <p:nvPr/>
        </p:nvPicPr>
        <p:blipFill rotWithShape="1">
          <a:blip r:embed="rId3"/>
          <a:srcRect l="68737"/>
          <a:stretch/>
        </p:blipFill>
        <p:spPr>
          <a:xfrm>
            <a:off x="5687271" y="2819402"/>
            <a:ext cx="2161331" cy="3200677"/>
          </a:xfrm>
          <a:prstGeom prst="rect">
            <a:avLst/>
          </a:prstGeom>
        </p:spPr>
      </p:pic>
      <p:pic>
        <p:nvPicPr>
          <p:cNvPr id="14" name="Picture 13"/>
          <p:cNvPicPr>
            <a:picLocks noChangeAspect="1"/>
          </p:cNvPicPr>
          <p:nvPr/>
        </p:nvPicPr>
        <p:blipFill rotWithShape="1">
          <a:blip r:embed="rId3">
            <a:duotone>
              <a:prstClr val="black"/>
              <a:schemeClr val="accent3">
                <a:lumMod val="60000"/>
                <a:lumOff val="40000"/>
                <a:tint val="45000"/>
                <a:satMod val="400000"/>
              </a:schemeClr>
            </a:duotone>
          </a:blip>
          <a:srcRect l="21342" r="31264"/>
          <a:stretch/>
        </p:blipFill>
        <p:spPr>
          <a:xfrm>
            <a:off x="4572001" y="2819401"/>
            <a:ext cx="3276601" cy="3200677"/>
          </a:xfrm>
          <a:prstGeom prst="rect">
            <a:avLst/>
          </a:prstGeom>
        </p:spPr>
      </p:pic>
    </p:spTree>
    <p:extLst>
      <p:ext uri="{BB962C8B-B14F-4D97-AF65-F5344CB8AC3E}">
        <p14:creationId xmlns:p14="http://schemas.microsoft.com/office/powerpoint/2010/main" val="374903118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Katrina_Satellite.bmp"/>
          <p:cNvPicPr>
            <a:picLocks noChangeAspect="1"/>
          </p:cNvPicPr>
          <p:nvPr/>
        </p:nvPicPr>
        <p:blipFill rotWithShape="1">
          <a:blip r:embed="rId3" cstate="print"/>
          <a:srcRect t="44012"/>
          <a:stretch/>
        </p:blipFill>
        <p:spPr>
          <a:xfrm>
            <a:off x="1371600" y="1981200"/>
            <a:ext cx="9435086" cy="4876800"/>
          </a:xfrm>
          <a:prstGeom prst="rect">
            <a:avLst/>
          </a:prstGeom>
          <a:ln>
            <a:noFill/>
          </a:ln>
          <a:effectLst>
            <a:softEdge rad="112500"/>
          </a:effectLst>
        </p:spPr>
      </p:pic>
      <p:sp>
        <p:nvSpPr>
          <p:cNvPr id="6" name="Title 1"/>
          <p:cNvSpPr txBox="1">
            <a:spLocks/>
          </p:cNvSpPr>
          <p:nvPr/>
        </p:nvSpPr>
        <p:spPr>
          <a:xfrm>
            <a:off x="1524000" y="381000"/>
            <a:ext cx="9144000" cy="1524000"/>
          </a:xfrm>
          <a:prstGeom prst="rect">
            <a:avLst/>
          </a:prstGeom>
          <a:effectLst>
            <a:glow rad="139700">
              <a:schemeClr val="accent1">
                <a:satMod val="175000"/>
                <a:alpha val="40000"/>
              </a:schemeClr>
            </a:glow>
          </a:effectLst>
        </p:spPr>
        <p:txBody>
          <a:bodyPr>
            <a:normAutofit/>
          </a:bodyPr>
          <a:lstStyle/>
          <a:p>
            <a:pPr lvl="0" algn="ctr">
              <a:spcBef>
                <a:spcPct val="0"/>
              </a:spcBef>
            </a:pPr>
            <a:endParaRPr lang="en-US" sz="6000" spc="-150" dirty="0">
              <a:solidFill>
                <a:schemeClr val="bg1"/>
              </a:solidFill>
              <a:latin typeface="Franklin Gothic Medium" pitchFamily="34" charset="0"/>
              <a:ea typeface="+mj-ea"/>
              <a:cs typeface="+mj-cs"/>
            </a:endParaRPr>
          </a:p>
        </p:txBody>
      </p:sp>
      <p:sp>
        <p:nvSpPr>
          <p:cNvPr id="12" name="Title 1"/>
          <p:cNvSpPr txBox="1">
            <a:spLocks/>
          </p:cNvSpPr>
          <p:nvPr/>
        </p:nvSpPr>
        <p:spPr>
          <a:xfrm>
            <a:off x="7162800" y="2286000"/>
            <a:ext cx="3505200" cy="4038600"/>
          </a:xfrm>
          <a:prstGeom prst="rect">
            <a:avLst/>
          </a:prstGeom>
          <a:effectLst>
            <a:glow rad="139700">
              <a:schemeClr val="accent1">
                <a:satMod val="175000"/>
                <a:alpha val="40000"/>
              </a:schemeClr>
            </a:glow>
          </a:effectLst>
        </p:spPr>
        <p:txBody>
          <a:bodyPr>
            <a:normAutofit/>
          </a:bodyPr>
          <a:lstStyle/>
          <a:p>
            <a:pPr lvl="0" algn="ctr">
              <a:spcBef>
                <a:spcPct val="0"/>
              </a:spcBef>
            </a:pPr>
            <a:endParaRPr lang="en-US" sz="3200" spc="-150" dirty="0">
              <a:solidFill>
                <a:schemeClr val="bg1"/>
              </a:solidFill>
              <a:effectLst>
                <a:outerShdw blurRad="50800" dist="38100" dir="2700000" algn="tl" rotWithShape="0">
                  <a:prstClr val="black">
                    <a:alpha val="40000"/>
                  </a:prstClr>
                </a:outerShdw>
                <a:reflection blurRad="6350" stA="55000" endA="300" endPos="45500" dir="5400000" sy="-100000" algn="bl" rotWithShape="0"/>
              </a:effectLst>
              <a:latin typeface="Franklin Gothic Medium" pitchFamily="34" charset="0"/>
              <a:ea typeface="+mj-ea"/>
              <a:cs typeface="+mj-cs"/>
            </a:endParaRPr>
          </a:p>
        </p:txBody>
      </p:sp>
      <p:sp>
        <p:nvSpPr>
          <p:cNvPr id="7" name="Title 1"/>
          <p:cNvSpPr txBox="1">
            <a:spLocks/>
          </p:cNvSpPr>
          <p:nvPr/>
        </p:nvSpPr>
        <p:spPr>
          <a:xfrm>
            <a:off x="1524000" y="228602"/>
            <a:ext cx="9144000" cy="1600199"/>
          </a:xfrm>
          <a:prstGeom prst="rect">
            <a:avLst/>
          </a:prstGeom>
          <a:effectLst>
            <a:glow rad="139700">
              <a:schemeClr val="accent1">
                <a:satMod val="175000"/>
                <a:alpha val="40000"/>
              </a:schemeClr>
            </a:glow>
          </a:effectLst>
        </p:spPr>
        <p:txBody>
          <a:bodyPr>
            <a:noAutofit/>
          </a:bodyPr>
          <a:lstStyle/>
          <a:p>
            <a:pPr lvl="0" algn="ctr">
              <a:spcBef>
                <a:spcPct val="0"/>
              </a:spcBef>
            </a:pPr>
            <a:r>
              <a:rPr lang="en-US" sz="5400" spc="-150" dirty="0">
                <a:solidFill>
                  <a:schemeClr val="bg1"/>
                </a:solidFill>
                <a:latin typeface="Franklin Gothic Heavy" panose="020B0903020102020204" pitchFamily="34" charset="0"/>
                <a:ea typeface="+mj-ea"/>
                <a:cs typeface="+mj-cs"/>
              </a:rPr>
              <a:t>THE POWER</a:t>
            </a:r>
            <a:br>
              <a:rPr lang="en-US" sz="5400" spc="-150" dirty="0">
                <a:solidFill>
                  <a:schemeClr val="bg1"/>
                </a:solidFill>
                <a:latin typeface="Franklin Gothic Heavy" panose="020B0903020102020204" pitchFamily="34" charset="0"/>
                <a:ea typeface="+mj-ea"/>
                <a:cs typeface="+mj-cs"/>
              </a:rPr>
            </a:br>
            <a:r>
              <a:rPr lang="en-US" sz="5400" spc="-150" dirty="0">
                <a:solidFill>
                  <a:schemeClr val="bg1"/>
                </a:solidFill>
                <a:latin typeface="Franklin Gothic Heavy" panose="020B0903020102020204" pitchFamily="34" charset="0"/>
                <a:ea typeface="+mj-ea"/>
                <a:cs typeface="+mj-cs"/>
              </a:rPr>
              <a:t> OF CONTEXT</a:t>
            </a:r>
          </a:p>
        </p:txBody>
      </p:sp>
      <p:pic>
        <p:nvPicPr>
          <p:cNvPr id="8" name="Picture 7" descr="Katrina_Satellite.bmp"/>
          <p:cNvPicPr>
            <a:picLocks noChangeAspect="1"/>
          </p:cNvPicPr>
          <p:nvPr/>
        </p:nvPicPr>
        <p:blipFill rotWithShape="1">
          <a:blip r:embed="rId3" cstate="print"/>
          <a:srcRect b="74725"/>
          <a:stretch/>
        </p:blipFill>
        <p:spPr>
          <a:xfrm>
            <a:off x="2525486" y="76200"/>
            <a:ext cx="7837714" cy="1828800"/>
          </a:xfrm>
          <a:prstGeom prst="rect">
            <a:avLst/>
          </a:prstGeom>
          <a:ln>
            <a:noFill/>
          </a:ln>
          <a:effectLst>
            <a:outerShdw blurRad="292100" dist="139700" dir="2700000" algn="tl" rotWithShape="0">
              <a:srgbClr val="333333">
                <a:alpha val="65000"/>
              </a:srgbClr>
            </a:outerShdw>
          </a:effectLst>
        </p:spPr>
      </p:pic>
      <p:pic>
        <p:nvPicPr>
          <p:cNvPr id="9" name="Picture 8" descr="Katrina_Satellite.bmp"/>
          <p:cNvPicPr>
            <a:picLocks noChangeAspect="1"/>
          </p:cNvPicPr>
          <p:nvPr/>
        </p:nvPicPr>
        <p:blipFill>
          <a:blip r:embed="rId4" cstate="print"/>
          <a:stretch>
            <a:fillRect/>
          </a:stretch>
        </p:blipFill>
        <p:spPr>
          <a:xfrm rot="21140300">
            <a:off x="1585333" y="2880439"/>
            <a:ext cx="9019308" cy="1524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9891836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nodePh="1">
                                  <p:stCondLst>
                                    <p:cond delay="0"/>
                                  </p:stCondLst>
                                  <p:endCondLst>
                                    <p:cond evt="begin" delay="0">
                                      <p:tn val="20"/>
                                    </p:cond>
                                  </p:end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1524000" y="381000"/>
            <a:ext cx="9144000" cy="1752600"/>
          </a:xfrm>
          <a:prstGeom prst="rect">
            <a:avLst/>
          </a:prstGeom>
          <a:solidFill>
            <a:srgbClr val="002060"/>
          </a:solidFill>
          <a:effectLst>
            <a:glow rad="139700">
              <a:schemeClr val="accent1">
                <a:satMod val="175000"/>
                <a:alpha val="40000"/>
              </a:schemeClr>
            </a:glow>
          </a:effectLst>
        </p:spPr>
        <p:txBody>
          <a:bodyPr>
            <a:normAutofit/>
          </a:bodyPr>
          <a:lstStyle/>
          <a:p>
            <a:pPr lvl="2">
              <a:spcBef>
                <a:spcPct val="0"/>
              </a:spcBef>
            </a:pPr>
            <a:r>
              <a:rPr lang="en-US" sz="5000" dirty="0">
                <a:ln w="18415" cmpd="sng">
                  <a:solidFill>
                    <a:srgbClr val="FFFFFF"/>
                  </a:solidFill>
                  <a:prstDash val="solid"/>
                </a:ln>
                <a:solidFill>
                  <a:srgbClr val="99CCFF"/>
                </a:solidFill>
                <a:effectLst>
                  <a:outerShdw blurRad="63500" dir="3600000" algn="tl" rotWithShape="0">
                    <a:srgbClr val="000000">
                      <a:alpha val="70000"/>
                    </a:srgbClr>
                  </a:outerShdw>
                </a:effectLst>
                <a:latin typeface="Franklin Gothic Medium" pitchFamily="34" charset="0"/>
              </a:rPr>
              <a:t>TRUTH TESTS</a:t>
            </a:r>
            <a:br>
              <a:rPr lang="en-US" sz="5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Medium" pitchFamily="34" charset="0"/>
              </a:rPr>
            </a:br>
            <a:r>
              <a:rPr lang="en-US" sz="5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Medium" pitchFamily="34" charset="0"/>
              </a:rPr>
              <a:t>3. Is the report transparent?</a:t>
            </a:r>
          </a:p>
        </p:txBody>
      </p:sp>
      <p:pic>
        <p:nvPicPr>
          <p:cNvPr id="7" name="Picture 6"/>
          <p:cNvPicPr>
            <a:picLocks noChangeAspect="1"/>
          </p:cNvPicPr>
          <p:nvPr/>
        </p:nvPicPr>
        <p:blipFill rotWithShape="1">
          <a:blip r:embed="rId3"/>
          <a:srcRect l="3738" t="24245" r="73084" b="27905"/>
          <a:stretch/>
        </p:blipFill>
        <p:spPr>
          <a:xfrm>
            <a:off x="6864350" y="2514600"/>
            <a:ext cx="3346451" cy="3886201"/>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3"/>
          <a:srcRect l="33488" t="24141" r="42939" b="28008"/>
          <a:stretch/>
        </p:blipFill>
        <p:spPr>
          <a:xfrm>
            <a:off x="2590801" y="2513328"/>
            <a:ext cx="3346451" cy="38874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1885123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0231" y="561472"/>
            <a:ext cx="7299158" cy="923330"/>
          </a:xfrm>
          <a:prstGeom prst="rect">
            <a:avLst/>
          </a:prstGeom>
        </p:spPr>
        <p:txBody>
          <a:bodyPr wrap="square">
            <a:spAutoFit/>
          </a:bodyPr>
          <a:lstStyle/>
          <a:p>
            <a:r>
              <a:rPr lang="en-US" sz="5400" dirty="0">
                <a:ln w="18415" cmpd="sng">
                  <a:solidFill>
                    <a:srgbClr val="FFFFFF"/>
                  </a:solidFill>
                  <a:prstDash val="solid"/>
                </a:ln>
                <a:solidFill>
                  <a:srgbClr val="FFFF00"/>
                </a:solidFill>
                <a:effectLst>
                  <a:outerShdw blurRad="63500" dir="3600000" algn="tl" rotWithShape="0">
                    <a:srgbClr val="000000">
                      <a:alpha val="70000"/>
                    </a:srgbClr>
                  </a:outerShdw>
                  <a:reflection blurRad="6350" stA="55000" endA="50" endPos="85000" dist="29997" dir="5400000" sy="-100000" algn="bl" rotWithShape="0"/>
                </a:effectLst>
                <a:latin typeface="Franklin Gothic Medium" pitchFamily="34" charset="0"/>
              </a:rPr>
              <a:t>TRANSPARENCY</a:t>
            </a:r>
            <a:endParaRPr lang="en-US" sz="5400" dirty="0">
              <a:solidFill>
                <a:srgbClr val="FFFF00"/>
              </a:solidFill>
              <a:effectLst>
                <a:outerShdw blurRad="63500" dir="3600000" algn="tl" rotWithShape="0">
                  <a:srgbClr val="000000">
                    <a:alpha val="70000"/>
                  </a:srgbClr>
                </a:outerShdw>
                <a:reflection blurRad="6350" stA="55000" endA="50" endPos="85000" dist="29997" dir="5400000" sy="-100000" algn="bl" rotWithShape="0"/>
              </a:effectLst>
            </a:endParaRPr>
          </a:p>
        </p:txBody>
      </p:sp>
      <p:sp>
        <p:nvSpPr>
          <p:cNvPr id="3" name="TextBox 2"/>
          <p:cNvSpPr txBox="1"/>
          <p:nvPr/>
        </p:nvSpPr>
        <p:spPr>
          <a:xfrm>
            <a:off x="850232" y="1809927"/>
            <a:ext cx="10299031" cy="3108543"/>
          </a:xfrm>
          <a:prstGeom prst="rect">
            <a:avLst/>
          </a:prstGeom>
          <a:noFill/>
        </p:spPr>
        <p:txBody>
          <a:bodyPr wrap="square" rtlCol="0">
            <a:spAutoFit/>
          </a:bodyPr>
          <a:lstStyle/>
          <a:p>
            <a:pPr>
              <a:spcAft>
                <a:spcPts val="1200"/>
              </a:spcAft>
            </a:pPr>
            <a:r>
              <a:rPr lang="en-US" sz="4400" dirty="0">
                <a:solidFill>
                  <a:schemeClr val="bg1"/>
                </a:solidFill>
                <a:latin typeface="Franklin Gothic Medium" panose="020B0603020102020204" pitchFamily="34" charset="0"/>
              </a:rPr>
              <a:t>In a news story, it is present when reporters are open and honest about . . .</a:t>
            </a:r>
          </a:p>
          <a:p>
            <a:pPr marL="742950" indent="-742950">
              <a:spcAft>
                <a:spcPts val="1200"/>
              </a:spcAft>
              <a:buFont typeface="+mj-lt"/>
              <a:buAutoNum type="arabicPeriod"/>
            </a:pPr>
            <a:r>
              <a:rPr lang="en-US" sz="4400" dirty="0">
                <a:solidFill>
                  <a:schemeClr val="bg1"/>
                </a:solidFill>
                <a:latin typeface="Franklin Gothic Medium" panose="020B0603020102020204" pitchFamily="34" charset="0"/>
              </a:rPr>
              <a:t>How they know what they know</a:t>
            </a:r>
          </a:p>
          <a:p>
            <a:pPr marL="742950" indent="-742950">
              <a:spcAft>
                <a:spcPts val="1200"/>
              </a:spcAft>
              <a:buFont typeface="+mj-lt"/>
              <a:buAutoNum type="arabicPeriod"/>
            </a:pPr>
            <a:r>
              <a:rPr lang="en-US" sz="4400" dirty="0">
                <a:solidFill>
                  <a:schemeClr val="bg1"/>
                </a:solidFill>
                <a:latin typeface="Franklin Gothic Medium" panose="020B0603020102020204" pitchFamily="34" charset="0"/>
              </a:rPr>
              <a:t>What they don’t know – and why</a:t>
            </a:r>
          </a:p>
        </p:txBody>
      </p:sp>
    </p:spTree>
    <p:extLst>
      <p:ext uri="{BB962C8B-B14F-4D97-AF65-F5344CB8AC3E}">
        <p14:creationId xmlns:p14="http://schemas.microsoft.com/office/powerpoint/2010/main" val="32515052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1524000" y="381000"/>
            <a:ext cx="9144000" cy="1752600"/>
          </a:xfrm>
          <a:prstGeom prst="rect">
            <a:avLst/>
          </a:prstGeom>
          <a:solidFill>
            <a:srgbClr val="002060"/>
          </a:solidFill>
          <a:effectLst>
            <a:glow rad="139700">
              <a:schemeClr val="accent1">
                <a:satMod val="175000"/>
                <a:alpha val="40000"/>
              </a:schemeClr>
            </a:glow>
          </a:effectLst>
        </p:spPr>
        <p:txBody>
          <a:bodyPr>
            <a:normAutofit/>
          </a:bodyPr>
          <a:lstStyle/>
          <a:p>
            <a:pPr lvl="2">
              <a:spcBef>
                <a:spcPct val="0"/>
              </a:spcBef>
            </a:pPr>
            <a:r>
              <a:rPr lang="en-US" sz="5000" dirty="0">
                <a:ln w="18415" cmpd="sng">
                  <a:solidFill>
                    <a:srgbClr val="FFFFFF"/>
                  </a:solidFill>
                  <a:prstDash val="solid"/>
                </a:ln>
                <a:solidFill>
                  <a:srgbClr val="99CCFF"/>
                </a:solidFill>
                <a:effectLst>
                  <a:outerShdw blurRad="63500" dir="3600000" algn="tl" rotWithShape="0">
                    <a:srgbClr val="000000">
                      <a:alpha val="70000"/>
                    </a:srgbClr>
                  </a:outerShdw>
                </a:effectLst>
                <a:latin typeface="Franklin Gothic Medium" pitchFamily="34" charset="0"/>
              </a:rPr>
              <a:t>TRUTH TESTS</a:t>
            </a:r>
            <a:br>
              <a:rPr lang="en-US" sz="5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Medium" pitchFamily="34" charset="0"/>
              </a:rPr>
            </a:br>
            <a:r>
              <a:rPr lang="en-US" sz="5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Medium" pitchFamily="34" charset="0"/>
              </a:rPr>
              <a:t>4. Did they open the freezer?</a:t>
            </a:r>
          </a:p>
        </p:txBody>
      </p:sp>
      <p:sp>
        <p:nvSpPr>
          <p:cNvPr id="8" name="Title 1"/>
          <p:cNvSpPr txBox="1">
            <a:spLocks/>
          </p:cNvSpPr>
          <p:nvPr/>
        </p:nvSpPr>
        <p:spPr>
          <a:xfrm>
            <a:off x="2514600" y="2209800"/>
            <a:ext cx="4876800" cy="4914900"/>
          </a:xfrm>
          <a:prstGeom prst="rect">
            <a:avLst/>
          </a:prstGeom>
          <a:effectLst>
            <a:glow rad="139700">
              <a:schemeClr val="accent1">
                <a:satMod val="175000"/>
                <a:alpha val="40000"/>
              </a:schemeClr>
            </a:glow>
          </a:effectLst>
        </p:spPr>
        <p:txBody>
          <a:bodyPr>
            <a:noAutofit/>
          </a:bodyPr>
          <a:lstStyle/>
          <a:p>
            <a:pPr>
              <a:spcBef>
                <a:spcPct val="0"/>
              </a:spcBef>
            </a:pP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Medium" pitchFamily="34" charset="0"/>
              </a:rPr>
              <a:t>A decade ago, in the aftermath of Hurricane Katrina in New Orleans, a mistake that would haunt a reporter for years to come provides a cautionary tale for News Literacy students.</a:t>
            </a:r>
            <a:b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Medium" pitchFamily="34" charset="0"/>
              </a:rPr>
            </a:br>
            <a:b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Medium" pitchFamily="34" charset="0"/>
              </a:rPr>
            </a:br>
            <a:b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Medium" pitchFamily="34" charset="0"/>
              </a:rPr>
            </a:br>
            <a:b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Medium" pitchFamily="34" charset="0"/>
              </a:rPr>
            </a:b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Medium" pitchFamily="34" charset="0"/>
            </a:endParaRPr>
          </a:p>
        </p:txBody>
      </p:sp>
      <p:pic>
        <p:nvPicPr>
          <p:cNvPr id="10" name="Picture 9" descr="Katrina_Satellite.bmp"/>
          <p:cNvPicPr>
            <a:picLocks noChangeAspect="1"/>
          </p:cNvPicPr>
          <p:nvPr/>
        </p:nvPicPr>
        <p:blipFill>
          <a:blip r:embed="rId3" cstate="print">
            <a:extLst>
              <a:ext uri="{BEBA8EAE-BF5A-486C-A8C5-ECC9F3942E4B}">
                <a14:imgProps xmlns:a14="http://schemas.microsoft.com/office/drawing/2010/main">
                  <a14:imgLayer r:embed="rId4">
                    <a14:imgEffect>
                      <a14:backgroundRemoval t="1695" b="100000" l="3000" r="96667"/>
                    </a14:imgEffect>
                  </a14:imgLayer>
                </a14:imgProps>
              </a:ext>
            </a:extLst>
          </a:blip>
          <a:stretch>
            <a:fillRect/>
          </a:stretch>
        </p:blipFill>
        <p:spPr>
          <a:xfrm>
            <a:off x="7785748" y="2247900"/>
            <a:ext cx="2501253" cy="44272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4516218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251204" y="243341"/>
            <a:ext cx="9144000" cy="692148"/>
          </a:xfrm>
          <a:prstGeom prst="rect">
            <a:avLst/>
          </a:prstGeom>
          <a:ln>
            <a:noFill/>
          </a:ln>
          <a:effectLst>
            <a:glow rad="139700">
              <a:schemeClr val="accent1">
                <a:satMod val="175000"/>
                <a:alpha val="40000"/>
              </a:schemeClr>
            </a:glow>
          </a:effectLst>
        </p:spPr>
        <p:txBody>
          <a:bodyPr>
            <a:normAutofit/>
          </a:bodyPr>
          <a:lstStyle/>
          <a:p>
            <a:pPr lvl="0" algn="ctr">
              <a:spcBef>
                <a:spcPct val="0"/>
              </a:spcBef>
            </a:pP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Book" panose="020B0503020102020204" pitchFamily="34" charset="0"/>
              </a:rPr>
              <a:t>There is a hierarchy of</a:t>
            </a:r>
          </a:p>
        </p:txBody>
      </p:sp>
      <p:sp>
        <p:nvSpPr>
          <p:cNvPr id="11" name="Title 1"/>
          <p:cNvSpPr txBox="1">
            <a:spLocks/>
          </p:cNvSpPr>
          <p:nvPr/>
        </p:nvSpPr>
        <p:spPr>
          <a:xfrm>
            <a:off x="1524000" y="0"/>
            <a:ext cx="9144000" cy="1752600"/>
          </a:xfrm>
          <a:prstGeom prst="rect">
            <a:avLst/>
          </a:prstGeom>
          <a:effectLst>
            <a:glow rad="139700">
              <a:schemeClr val="accent1">
                <a:satMod val="175000"/>
                <a:alpha val="40000"/>
              </a:schemeClr>
            </a:glow>
          </a:effectLst>
        </p:spPr>
        <p:txBody>
          <a:bodyPr>
            <a:normAutofit/>
          </a:bodyPr>
          <a:lstStyle/>
          <a:p>
            <a:pPr lvl="0" algn="ctr">
              <a:spcBef>
                <a:spcPct val="0"/>
              </a:spcBef>
            </a:pPr>
            <a:endParaRPr lang="en-US" sz="5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Medium" pitchFamily="34" charset="0"/>
            </a:endParaRPr>
          </a:p>
        </p:txBody>
      </p:sp>
      <p:grpSp>
        <p:nvGrpSpPr>
          <p:cNvPr id="3" name="Group 2"/>
          <p:cNvGrpSpPr/>
          <p:nvPr/>
        </p:nvGrpSpPr>
        <p:grpSpPr>
          <a:xfrm>
            <a:off x="1405128" y="1551432"/>
            <a:ext cx="9192768" cy="4502421"/>
            <a:chOff x="1551432" y="2209800"/>
            <a:chExt cx="9192768" cy="4502421"/>
          </a:xfrm>
        </p:grpSpPr>
        <p:sp>
          <p:nvSpPr>
            <p:cNvPr id="2" name="Isosceles Triangle 1"/>
            <p:cNvSpPr/>
            <p:nvPr/>
          </p:nvSpPr>
          <p:spPr>
            <a:xfrm rot="10800000">
              <a:off x="1551432" y="2445021"/>
              <a:ext cx="9144000" cy="4267200"/>
            </a:xfrm>
            <a:prstGeom prst="triangl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1600200" y="2209800"/>
              <a:ext cx="9144000" cy="3962400"/>
            </a:xfrm>
            <a:prstGeom prst="rect">
              <a:avLst/>
            </a:prstGeom>
            <a:effectLst>
              <a:glow rad="139700">
                <a:schemeClr val="accent1">
                  <a:satMod val="175000"/>
                  <a:alpha val="40000"/>
                </a:schemeClr>
              </a:glow>
            </a:effectLst>
          </p:spPr>
          <p:txBody>
            <a:bodyPr>
              <a:normAutofit fontScale="92500" lnSpcReduction="20000"/>
            </a:bodyPr>
            <a:lstStyle/>
            <a:p>
              <a:pPr lvl="0" algn="ctr">
                <a:spcBef>
                  <a:spcPct val="0"/>
                </a:spcBef>
              </a:pP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Medium" pitchFamily="34" charset="0"/>
                </a:rPr>
                <a:t> </a:t>
              </a:r>
            </a:p>
            <a:p>
              <a:pPr lvl="0" algn="ctr">
                <a:spcBef>
                  <a:spcPct val="0"/>
                </a:spcBef>
              </a:pPr>
              <a:r>
                <a:rPr lang="en-US" sz="4800" spc="3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Medium" pitchFamily="34" charset="0"/>
                </a:rPr>
                <a:t>VIDEO, AUDIO AND PHOTOS</a:t>
              </a:r>
            </a:p>
            <a:p>
              <a:pPr lvl="0" algn="ctr">
                <a:spcBef>
                  <a:spcPct val="0"/>
                </a:spcBef>
              </a:pPr>
              <a:endParaRPr lang="en-US" sz="3500" spc="300" dirty="0">
                <a:solidFill>
                  <a:schemeClr val="bg1"/>
                </a:solidFill>
                <a:effectLst>
                  <a:outerShdw blurRad="50800" dist="38100" dir="2700000" algn="tl" rotWithShape="0">
                    <a:prstClr val="black">
                      <a:alpha val="40000"/>
                    </a:prstClr>
                  </a:outerShdw>
                  <a:reflection blurRad="6350" stA="55000" endA="300" endPos="45500" dir="5400000" sy="-100000" algn="bl" rotWithShape="0"/>
                </a:effectLst>
                <a:latin typeface="Franklin Gothic Medium" pitchFamily="34" charset="0"/>
              </a:endParaRPr>
            </a:p>
            <a:p>
              <a:pPr algn="ctr">
                <a:spcBef>
                  <a:spcPct val="0"/>
                </a:spcBef>
              </a:pPr>
              <a:r>
                <a:rPr lang="en-US" sz="3500" spc="3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Medium" pitchFamily="34" charset="0"/>
                </a:rPr>
                <a:t>DOCUMENTS AND RECORDS</a:t>
              </a:r>
            </a:p>
            <a:p>
              <a:pPr algn="ctr">
                <a:spcBef>
                  <a:spcPct val="0"/>
                </a:spcBef>
              </a:pPr>
              <a:endParaRPr lang="en-US" sz="3200" spc="-150" dirty="0">
                <a:solidFill>
                  <a:schemeClr val="bg1"/>
                </a:solidFill>
                <a:effectLst>
                  <a:outerShdw blurRad="50800" dist="38100" dir="2700000" algn="tl" rotWithShape="0">
                    <a:prstClr val="black">
                      <a:alpha val="40000"/>
                    </a:prstClr>
                  </a:outerShdw>
                  <a:reflection blurRad="6350" stA="55000" endA="300" endPos="45500" dir="5400000" sy="-100000" algn="bl" rotWithShape="0"/>
                </a:effectLst>
                <a:latin typeface="Franklin Gothic Medium" pitchFamily="34" charset="0"/>
              </a:endParaRPr>
            </a:p>
            <a:p>
              <a:pPr lvl="0" algn="ctr">
                <a:spcBef>
                  <a:spcPct val="0"/>
                </a:spcBef>
              </a:pPr>
              <a:r>
                <a:rPr lang="en-US" sz="2400" spc="3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Medium" pitchFamily="34" charset="0"/>
                </a:rPr>
                <a:t>JOURNALIST EYEWITNESS</a:t>
              </a:r>
              <a:br>
                <a:rPr lang="en-US" sz="2400" spc="3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Medium" pitchFamily="34" charset="0"/>
                </a:rPr>
              </a:br>
              <a:r>
                <a:rPr lang="en-US" sz="2400" spc="3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Medium" pitchFamily="34" charset="0"/>
                </a:rPr>
                <a:t> ACCOUNT</a:t>
              </a:r>
            </a:p>
            <a:p>
              <a:pPr lvl="0" algn="ctr">
                <a:spcBef>
                  <a:spcPct val="0"/>
                </a:spcBef>
              </a:pPr>
              <a:endParaRPr lang="en-US" sz="3600" spc="-150" dirty="0">
                <a:solidFill>
                  <a:schemeClr val="bg1"/>
                </a:solidFill>
                <a:effectLst>
                  <a:outerShdw blurRad="50800" dist="38100" dir="2700000" algn="tl" rotWithShape="0">
                    <a:prstClr val="black">
                      <a:alpha val="40000"/>
                    </a:prstClr>
                  </a:outerShdw>
                  <a:reflection blurRad="6350" stA="55000" endA="300" endPos="45500" dir="5400000" sy="-100000" algn="bl" rotWithShape="0"/>
                </a:effectLst>
                <a:latin typeface="Franklin Gothic Medium" pitchFamily="34" charset="0"/>
              </a:endParaRPr>
            </a:p>
            <a:p>
              <a:pPr lvl="0" algn="ctr">
                <a:spcBef>
                  <a:spcPct val="0"/>
                </a:spcBef>
              </a:pPr>
              <a:r>
                <a:rPr lang="en-US" sz="2200" spc="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Medium" pitchFamily="34" charset="0"/>
                </a:rPr>
                <a:t>OBSERVER </a:t>
              </a:r>
              <a:br>
                <a:rPr lang="en-US" sz="2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Medium" pitchFamily="34" charset="0"/>
                </a:rPr>
              </a:br>
              <a:r>
                <a:rPr lang="en-US" sz="2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Medium" pitchFamily="34" charset="0"/>
                </a:rPr>
                <a:t>EYEWITNESS </a:t>
              </a:r>
              <a:br>
                <a:rPr lang="en-US" sz="2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Medium" pitchFamily="34" charset="0"/>
                </a:rPr>
              </a:br>
              <a:r>
                <a:rPr lang="en-US" sz="2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Medium" pitchFamily="34" charset="0"/>
                </a:rPr>
                <a:t> ACCOUNT</a:t>
              </a:r>
            </a:p>
          </p:txBody>
        </p:sp>
      </p:grpSp>
      <p:sp>
        <p:nvSpPr>
          <p:cNvPr id="5" name="Title 1"/>
          <p:cNvSpPr txBox="1">
            <a:spLocks/>
          </p:cNvSpPr>
          <p:nvPr/>
        </p:nvSpPr>
        <p:spPr>
          <a:xfrm>
            <a:off x="1283208" y="706620"/>
            <a:ext cx="9144000" cy="866967"/>
          </a:xfrm>
          <a:prstGeom prst="rect">
            <a:avLst/>
          </a:prstGeom>
          <a:effectLst>
            <a:glow rad="139700">
              <a:schemeClr val="accent1">
                <a:satMod val="175000"/>
                <a:alpha val="40000"/>
              </a:schemeClr>
            </a:glow>
          </a:effectLst>
        </p:spPr>
        <p:txBody>
          <a:bodyPr>
            <a:normAutofit/>
          </a:bodyPr>
          <a:lstStyle/>
          <a:p>
            <a:pPr lvl="0" algn="ctr">
              <a:spcBef>
                <a:spcPct val="0"/>
              </a:spcBef>
            </a:pPr>
            <a:r>
              <a:rPr lang="en-US" sz="5000" dirty="0">
                <a:ln w="18415" cmpd="sng">
                  <a:solidFill>
                    <a:srgbClr val="FFFFFF"/>
                  </a:solidFill>
                  <a:prstDash val="solid"/>
                </a:ln>
                <a:solidFill>
                  <a:srgbClr val="FFFF00"/>
                </a:solidFill>
                <a:effectLst>
                  <a:outerShdw blurRad="63500" dir="3600000" algn="tl" rotWithShape="0">
                    <a:srgbClr val="000000">
                      <a:alpha val="70000"/>
                    </a:srgbClr>
                  </a:outerShdw>
                </a:effectLst>
                <a:latin typeface="Franklin Gothic Medium" pitchFamily="34" charset="0"/>
              </a:rPr>
              <a:t>DIRECT EVIDENCE</a:t>
            </a:r>
          </a:p>
        </p:txBody>
      </p:sp>
      <p:cxnSp>
        <p:nvCxnSpPr>
          <p:cNvPr id="12" name="Straight Connector 11"/>
          <p:cNvCxnSpPr/>
          <p:nvPr/>
        </p:nvCxnSpPr>
        <p:spPr>
          <a:xfrm>
            <a:off x="3274745" y="3493801"/>
            <a:ext cx="5410200" cy="0"/>
          </a:xfrm>
          <a:prstGeom prst="line">
            <a:avLst/>
          </a:prstGeom>
          <a:ln>
            <a:solidFill>
              <a:schemeClr val="bg1"/>
            </a:solidFill>
          </a:ln>
        </p:spPr>
        <p:style>
          <a:lnRef idx="1">
            <a:schemeClr val="accent5"/>
          </a:lnRef>
          <a:fillRef idx="0">
            <a:schemeClr val="accent5"/>
          </a:fillRef>
          <a:effectRef idx="0">
            <a:schemeClr val="accent5"/>
          </a:effectRef>
          <a:fontRef idx="minor">
            <a:schemeClr val="tx1"/>
          </a:fontRef>
        </p:style>
      </p:cxnSp>
      <p:cxnSp>
        <p:nvCxnSpPr>
          <p:cNvPr id="13" name="Straight Connector 12"/>
          <p:cNvCxnSpPr/>
          <p:nvPr/>
        </p:nvCxnSpPr>
        <p:spPr>
          <a:xfrm>
            <a:off x="2423160" y="2681188"/>
            <a:ext cx="7239000" cy="0"/>
          </a:xfrm>
          <a:prstGeom prst="line">
            <a:avLst/>
          </a:prstGeom>
          <a:ln>
            <a:solidFill>
              <a:schemeClr val="bg1"/>
            </a:solidFill>
          </a:ln>
        </p:spPr>
        <p:style>
          <a:lnRef idx="1">
            <a:schemeClr val="accent5"/>
          </a:lnRef>
          <a:fillRef idx="0">
            <a:schemeClr val="accent5"/>
          </a:fillRef>
          <a:effectRef idx="0">
            <a:schemeClr val="accent5"/>
          </a:effectRef>
          <a:fontRef idx="minor">
            <a:schemeClr val="tx1"/>
          </a:fontRef>
        </p:style>
      </p:cxnSp>
      <p:cxnSp>
        <p:nvCxnSpPr>
          <p:cNvPr id="14" name="Straight Connector 13"/>
          <p:cNvCxnSpPr/>
          <p:nvPr/>
        </p:nvCxnSpPr>
        <p:spPr>
          <a:xfrm>
            <a:off x="4311065" y="4385541"/>
            <a:ext cx="3429000" cy="0"/>
          </a:xfrm>
          <a:prstGeom prst="line">
            <a:avLst/>
          </a:prstGeom>
          <a:ln>
            <a:solidFill>
              <a:schemeClr val="bg1"/>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4245290062"/>
      </p:ext>
    </p:extLst>
  </p:cSld>
  <p:clrMapOvr>
    <a:masterClrMapping/>
  </p:clrMapOvr>
  <p:transition>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s12_Li-ers_Trump_OverClint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317" y="1"/>
            <a:ext cx="12157364" cy="6858000"/>
          </a:xfrm>
          <a:prstGeom prst="rect">
            <a:avLst/>
          </a:prstGeom>
        </p:spPr>
      </p:pic>
    </p:spTree>
    <p:extLst>
      <p:ext uri="{BB962C8B-B14F-4D97-AF65-F5344CB8AC3E}">
        <p14:creationId xmlns:p14="http://schemas.microsoft.com/office/powerpoint/2010/main" val="2455530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21894" y="539548"/>
            <a:ext cx="11101137" cy="923330"/>
          </a:xfrm>
          <a:prstGeom prst="rect">
            <a:avLst/>
          </a:prstGeom>
        </p:spPr>
        <p:txBody>
          <a:bodyPr wrap="square">
            <a:spAutoFit/>
          </a:bodyPr>
          <a:lstStyle/>
          <a:p>
            <a:r>
              <a:rPr lang="en-US" sz="5400" dirty="0">
                <a:ln w="18415" cmpd="sng">
                  <a:solidFill>
                    <a:srgbClr val="FFFFFF"/>
                  </a:solidFill>
                  <a:prstDash val="solid"/>
                </a:ln>
                <a:solidFill>
                  <a:srgbClr val="FFFF00"/>
                </a:solidFill>
                <a:effectLst>
                  <a:outerShdw blurRad="63500" dir="3600000" algn="tl" rotWithShape="0">
                    <a:srgbClr val="000000">
                      <a:alpha val="70000"/>
                    </a:srgbClr>
                  </a:outerShdw>
                </a:effectLst>
                <a:latin typeface="Franklin Gothic Medium" pitchFamily="34" charset="0"/>
              </a:rPr>
              <a:t>WHAT DID YOU LEARN?</a:t>
            </a:r>
            <a:endParaRPr lang="en-US" sz="5400" dirty="0">
              <a:solidFill>
                <a:srgbClr val="FFFF00"/>
              </a:solidFill>
            </a:endParaRPr>
          </a:p>
        </p:txBody>
      </p:sp>
      <p:sp>
        <p:nvSpPr>
          <p:cNvPr id="5" name="TextBox 4"/>
          <p:cNvSpPr txBox="1"/>
          <p:nvPr/>
        </p:nvSpPr>
        <p:spPr>
          <a:xfrm>
            <a:off x="850232" y="1633465"/>
            <a:ext cx="10299031" cy="5447645"/>
          </a:xfrm>
          <a:prstGeom prst="rect">
            <a:avLst/>
          </a:prstGeom>
          <a:noFill/>
        </p:spPr>
        <p:txBody>
          <a:bodyPr wrap="square" rtlCol="0">
            <a:spAutoFit/>
          </a:bodyPr>
          <a:lstStyle/>
          <a:p>
            <a:pPr marL="742950" indent="-742950">
              <a:spcAft>
                <a:spcPts val="1200"/>
              </a:spcAft>
              <a:buFont typeface="+mj-lt"/>
              <a:buAutoNum type="arabicPeriod"/>
            </a:pPr>
            <a:r>
              <a:rPr lang="en-US" sz="4400" dirty="0">
                <a:solidFill>
                  <a:schemeClr val="bg1"/>
                </a:solidFill>
                <a:latin typeface="Franklin Gothic Medium" panose="020B0603020102020204" pitchFamily="34" charset="0"/>
              </a:rPr>
              <a:t>Did the reporter put the poll results in context?</a:t>
            </a:r>
          </a:p>
          <a:p>
            <a:pPr marL="742950" indent="-742950">
              <a:spcAft>
                <a:spcPts val="1200"/>
              </a:spcAft>
              <a:buFont typeface="+mj-lt"/>
              <a:buAutoNum type="arabicPeriod"/>
            </a:pPr>
            <a:r>
              <a:rPr lang="en-US" sz="4400" dirty="0">
                <a:solidFill>
                  <a:schemeClr val="bg1"/>
                </a:solidFill>
                <a:latin typeface="Franklin Gothic Medium" panose="020B0603020102020204" pitchFamily="34" charset="0"/>
              </a:rPr>
              <a:t>Was the reporter transparent about who was polled, how and when?</a:t>
            </a:r>
          </a:p>
          <a:p>
            <a:pPr marL="742950" indent="-742950">
              <a:spcAft>
                <a:spcPts val="1200"/>
              </a:spcAft>
              <a:buFont typeface="+mj-lt"/>
              <a:buAutoNum type="arabicPeriod"/>
            </a:pPr>
            <a:r>
              <a:rPr lang="en-US" sz="4400" dirty="0">
                <a:solidFill>
                  <a:schemeClr val="bg1"/>
                </a:solidFill>
                <a:latin typeface="Franklin Gothic Medium" panose="020B0603020102020204" pitchFamily="34" charset="0"/>
              </a:rPr>
              <a:t>What do we know – and how?</a:t>
            </a:r>
          </a:p>
          <a:p>
            <a:pPr marL="742950" indent="-742950">
              <a:spcAft>
                <a:spcPts val="1200"/>
              </a:spcAft>
              <a:buFont typeface="+mj-lt"/>
              <a:buAutoNum type="arabicPeriod"/>
            </a:pPr>
            <a:r>
              <a:rPr lang="en-US" sz="4400" dirty="0">
                <a:solidFill>
                  <a:schemeClr val="bg1"/>
                </a:solidFill>
                <a:latin typeface="Franklin Gothic Medium" panose="020B0603020102020204" pitchFamily="34" charset="0"/>
              </a:rPr>
              <a:t>What don’t we know?</a:t>
            </a:r>
          </a:p>
          <a:p>
            <a:pPr marL="742950" indent="-742950">
              <a:spcAft>
                <a:spcPts val="1200"/>
              </a:spcAft>
              <a:buFont typeface="+mj-lt"/>
              <a:buAutoNum type="arabicPeriod"/>
            </a:pPr>
            <a:endParaRPr lang="en-US" sz="4400" dirty="0">
              <a:solidFill>
                <a:schemeClr val="bg1"/>
              </a:solidFill>
              <a:latin typeface="Franklin Gothic Medium" panose="020B0603020102020204" pitchFamily="34" charset="0"/>
            </a:endParaRPr>
          </a:p>
        </p:txBody>
      </p:sp>
    </p:spTree>
    <p:extLst>
      <p:ext uri="{BB962C8B-B14F-4D97-AF65-F5344CB8AC3E}">
        <p14:creationId xmlns:p14="http://schemas.microsoft.com/office/powerpoint/2010/main" val="36469997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36906" y="1130692"/>
            <a:ext cx="4927065" cy="5448197"/>
          </a:xfrm>
          <a:prstGeom prst="rect">
            <a:avLst/>
          </a:prstGeom>
        </p:spPr>
      </p:pic>
      <p:pic>
        <p:nvPicPr>
          <p:cNvPr id="2" name="Picture 1"/>
          <p:cNvPicPr>
            <a:picLocks noChangeAspect="1"/>
          </p:cNvPicPr>
          <p:nvPr/>
        </p:nvPicPr>
        <p:blipFill rotWithShape="1">
          <a:blip r:embed="rId4"/>
          <a:srcRect t="636"/>
          <a:stretch/>
        </p:blipFill>
        <p:spPr>
          <a:xfrm>
            <a:off x="6048946" y="121920"/>
            <a:ext cx="5638343" cy="6559189"/>
          </a:xfrm>
          <a:prstGeom prst="rect">
            <a:avLst/>
          </a:prstGeom>
        </p:spPr>
      </p:pic>
      <p:sp>
        <p:nvSpPr>
          <p:cNvPr id="3" name="Rectangle 2"/>
          <p:cNvSpPr/>
          <p:nvPr/>
        </p:nvSpPr>
        <p:spPr>
          <a:xfrm>
            <a:off x="224055" y="121920"/>
            <a:ext cx="5699226" cy="923330"/>
          </a:xfrm>
          <a:prstGeom prst="rect">
            <a:avLst/>
          </a:prstGeom>
        </p:spPr>
        <p:txBody>
          <a:bodyPr wrap="square">
            <a:spAutoFit/>
          </a:bodyPr>
          <a:lstStyle/>
          <a:p>
            <a:r>
              <a:rPr lang="en-US" sz="5400" dirty="0">
                <a:ln w="18415" cmpd="sng">
                  <a:solidFill>
                    <a:srgbClr val="FFFFFF"/>
                  </a:solidFill>
                  <a:prstDash val="solid"/>
                </a:ln>
                <a:solidFill>
                  <a:srgbClr val="FFFF00"/>
                </a:solidFill>
                <a:effectLst>
                  <a:outerShdw blurRad="63500" dir="3600000" algn="tl" rotWithShape="0">
                    <a:srgbClr val="000000">
                      <a:alpha val="70000"/>
                    </a:srgbClr>
                  </a:outerShdw>
                </a:effectLst>
                <a:latin typeface="Franklin Gothic Medium" pitchFamily="34" charset="0"/>
              </a:rPr>
              <a:t>A NEW POLL</a:t>
            </a:r>
            <a:endParaRPr lang="en-US" sz="5400" dirty="0">
              <a:solidFill>
                <a:srgbClr val="FFFF00"/>
              </a:solidFill>
            </a:endParaRPr>
          </a:p>
        </p:txBody>
      </p:sp>
      <p:grpSp>
        <p:nvGrpSpPr>
          <p:cNvPr id="14" name="Group 13"/>
          <p:cNvGrpSpPr/>
          <p:nvPr/>
        </p:nvGrpSpPr>
        <p:grpSpPr>
          <a:xfrm>
            <a:off x="336906" y="1130692"/>
            <a:ext cx="4937226" cy="5448197"/>
            <a:chOff x="314045" y="1130692"/>
            <a:chExt cx="4937226" cy="5448197"/>
          </a:xfrm>
        </p:grpSpPr>
        <p:grpSp>
          <p:nvGrpSpPr>
            <p:cNvPr id="8" name="Group 7"/>
            <p:cNvGrpSpPr/>
            <p:nvPr/>
          </p:nvGrpSpPr>
          <p:grpSpPr>
            <a:xfrm>
              <a:off x="314045" y="1130692"/>
              <a:ext cx="4937226" cy="5448197"/>
              <a:chOff x="336905" y="1130692"/>
              <a:chExt cx="4937226" cy="5448197"/>
            </a:xfrm>
          </p:grpSpPr>
          <p:sp>
            <p:nvSpPr>
              <p:cNvPr id="7" name="Rectangle 6"/>
              <p:cNvSpPr/>
              <p:nvPr/>
            </p:nvSpPr>
            <p:spPr>
              <a:xfrm>
                <a:off x="336905" y="1130692"/>
                <a:ext cx="4927065" cy="544819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5"/>
              <a:stretch>
                <a:fillRect/>
              </a:stretch>
            </p:blipFill>
            <p:spPr>
              <a:xfrm>
                <a:off x="347066" y="1465973"/>
                <a:ext cx="4927065" cy="1371212"/>
              </a:xfrm>
              <a:prstGeom prst="rect">
                <a:avLst/>
              </a:prstGeom>
              <a:effectLst>
                <a:softEdge rad="63500"/>
              </a:effectLst>
            </p:spPr>
          </p:pic>
          <p:pic>
            <p:nvPicPr>
              <p:cNvPr id="5" name="Picture 4"/>
              <p:cNvPicPr>
                <a:picLocks noChangeAspect="1"/>
              </p:cNvPicPr>
              <p:nvPr/>
            </p:nvPicPr>
            <p:blipFill rotWithShape="1">
              <a:blip r:embed="rId6"/>
              <a:srcRect t="41332"/>
              <a:stretch/>
            </p:blipFill>
            <p:spPr>
              <a:xfrm>
                <a:off x="336905" y="3799840"/>
                <a:ext cx="4927065" cy="2460262"/>
              </a:xfrm>
              <a:prstGeom prst="rect">
                <a:avLst/>
              </a:prstGeom>
              <a:ln>
                <a:noFill/>
              </a:ln>
              <a:effectLst>
                <a:softEdge rad="190500"/>
              </a:effectLst>
            </p:spPr>
          </p:pic>
        </p:grpSp>
        <p:grpSp>
          <p:nvGrpSpPr>
            <p:cNvPr id="13" name="Group 12"/>
            <p:cNvGrpSpPr/>
            <p:nvPr/>
          </p:nvGrpSpPr>
          <p:grpSpPr>
            <a:xfrm>
              <a:off x="397850" y="4157330"/>
              <a:ext cx="4853421" cy="1344514"/>
              <a:chOff x="397850" y="4157330"/>
              <a:chExt cx="4853421" cy="1344514"/>
            </a:xfrm>
          </p:grpSpPr>
          <p:sp>
            <p:nvSpPr>
              <p:cNvPr id="9" name="Rectangle 8"/>
              <p:cNvSpPr/>
              <p:nvPr/>
            </p:nvSpPr>
            <p:spPr>
              <a:xfrm>
                <a:off x="435935" y="4157330"/>
                <a:ext cx="4805175" cy="382772"/>
              </a:xfrm>
              <a:prstGeom prst="rect">
                <a:avLst/>
              </a:prstGeom>
              <a:solidFill>
                <a:srgbClr val="FFFF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46096" y="4516651"/>
                <a:ext cx="4805175" cy="382772"/>
              </a:xfrm>
              <a:prstGeom prst="rect">
                <a:avLst/>
              </a:prstGeom>
              <a:solidFill>
                <a:srgbClr val="FFFF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397850" y="4793479"/>
                <a:ext cx="4805175" cy="382772"/>
              </a:xfrm>
              <a:prstGeom prst="rect">
                <a:avLst/>
              </a:prstGeom>
              <a:solidFill>
                <a:srgbClr val="FFFF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97850" y="5156552"/>
                <a:ext cx="3121527" cy="345292"/>
              </a:xfrm>
              <a:prstGeom prst="rect">
                <a:avLst/>
              </a:prstGeom>
              <a:solidFill>
                <a:srgbClr val="FFFF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4106702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799" y="2157934"/>
            <a:ext cx="6951406" cy="4401205"/>
          </a:xfrm>
          <a:prstGeom prst="rect">
            <a:avLst/>
          </a:prstGeom>
        </p:spPr>
        <p:txBody>
          <a:bodyPr wrap="square">
            <a:spAutoFit/>
          </a:bodyPr>
          <a:lstStyle/>
          <a:p>
            <a:r>
              <a:rPr lang="en-US" sz="2800" dirty="0">
                <a:solidFill>
                  <a:schemeClr val="bg1"/>
                </a:solidFill>
                <a:latin typeface="Franklin Gothic Demi" panose="020B0703020102020204" pitchFamily="34" charset="0"/>
              </a:rPr>
              <a:t>Journalistic truth is provisional – the truth, or at least, our understanding of it, at a specific moment in time. It can change as more information surfaces or circumstances change. </a:t>
            </a:r>
          </a:p>
          <a:p>
            <a:endParaRPr lang="en-US" sz="2800" dirty="0">
              <a:solidFill>
                <a:schemeClr val="bg1"/>
              </a:solidFill>
              <a:latin typeface="Franklin Gothic Demi" panose="020B0703020102020204" pitchFamily="34" charset="0"/>
            </a:endParaRPr>
          </a:p>
          <a:p>
            <a:r>
              <a:rPr lang="en-US" sz="2800" dirty="0">
                <a:solidFill>
                  <a:schemeClr val="bg1"/>
                </a:solidFill>
                <a:latin typeface="Franklin Gothic Demi" panose="020B0703020102020204" pitchFamily="34" charset="0"/>
              </a:rPr>
              <a:t>A political poll, at best, is just that – a snapshot in time, subject to change. Polling stopped before a late move by voters to Truman and Sanders.</a:t>
            </a:r>
          </a:p>
        </p:txBody>
      </p:sp>
      <p:sp>
        <p:nvSpPr>
          <p:cNvPr id="4" name="Title 1"/>
          <p:cNvSpPr txBox="1">
            <a:spLocks/>
          </p:cNvSpPr>
          <p:nvPr/>
        </p:nvSpPr>
        <p:spPr>
          <a:xfrm>
            <a:off x="0" y="338320"/>
            <a:ext cx="12192000" cy="1647959"/>
          </a:xfrm>
          <a:prstGeom prst="rect">
            <a:avLst/>
          </a:prstGeom>
          <a:effectLst>
            <a:glow rad="139700">
              <a:schemeClr val="accent1">
                <a:satMod val="175000"/>
                <a:alpha val="40000"/>
              </a:schemeClr>
            </a:glow>
          </a:effectLst>
        </p:spPr>
        <p:txBody>
          <a:bodyPr>
            <a:normAutofit/>
          </a:bodyPr>
          <a:lstStyle/>
          <a:p>
            <a:pPr lvl="0" algn="ctr">
              <a:spcBef>
                <a:spcPct val="0"/>
              </a:spcBef>
            </a:pPr>
            <a:r>
              <a:rPr lang="en-US" sz="5000" dirty="0">
                <a:ln w="18415" cmpd="sng">
                  <a:solidFill>
                    <a:srgbClr val="FFFFFF"/>
                  </a:solidFill>
                  <a:prstDash val="solid"/>
                </a:ln>
                <a:solidFill>
                  <a:schemeClr val="bg1"/>
                </a:solidFill>
                <a:effectLst>
                  <a:outerShdw blurRad="63500" dir="3600000" algn="tl" rotWithShape="0">
                    <a:srgbClr val="000000">
                      <a:alpha val="70000"/>
                    </a:srgbClr>
                  </a:outerShdw>
                </a:effectLst>
                <a:latin typeface="Franklin Gothic Medium" pitchFamily="34" charset="0"/>
              </a:rPr>
              <a:t>AND SOMETHING</a:t>
            </a:r>
            <a:br>
              <a:rPr lang="en-US" sz="5000" dirty="0">
                <a:ln w="18415" cmpd="sng">
                  <a:solidFill>
                    <a:srgbClr val="FFFFFF"/>
                  </a:solidFill>
                  <a:prstDash val="solid"/>
                </a:ln>
                <a:solidFill>
                  <a:schemeClr val="bg1"/>
                </a:solidFill>
                <a:effectLst>
                  <a:outerShdw blurRad="63500" dir="3600000" algn="tl" rotWithShape="0">
                    <a:srgbClr val="000000">
                      <a:alpha val="70000"/>
                    </a:srgbClr>
                  </a:outerShdw>
                </a:effectLst>
                <a:latin typeface="Franklin Gothic Medium" pitchFamily="34" charset="0"/>
              </a:rPr>
            </a:br>
            <a:r>
              <a:rPr lang="en-US" sz="5000" dirty="0">
                <a:ln w="18415" cmpd="sng">
                  <a:solidFill>
                    <a:srgbClr val="FFFFFF"/>
                  </a:solidFill>
                  <a:prstDash val="solid"/>
                </a:ln>
                <a:solidFill>
                  <a:schemeClr val="bg1"/>
                </a:solidFill>
                <a:effectLst>
                  <a:outerShdw blurRad="63500" dir="3600000" algn="tl" rotWithShape="0">
                    <a:srgbClr val="000000">
                      <a:alpha val="70000"/>
                    </a:srgbClr>
                  </a:outerShdw>
                </a:effectLst>
                <a:latin typeface="Franklin Gothic Medium" pitchFamily="34" charset="0"/>
              </a:rPr>
              <a:t> ABOUT THE TRUTH</a:t>
            </a:r>
          </a:p>
        </p:txBody>
      </p:sp>
      <p:pic>
        <p:nvPicPr>
          <p:cNvPr id="5" name="Picture 4"/>
          <p:cNvPicPr>
            <a:picLocks noChangeAspect="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l="18159" r="12283" b="12367"/>
          <a:stretch/>
        </p:blipFill>
        <p:spPr>
          <a:xfrm>
            <a:off x="7452852" y="2275921"/>
            <a:ext cx="4483509" cy="4190988"/>
          </a:xfrm>
          <a:prstGeom prst="rect">
            <a:avLst/>
          </a:prstGeom>
          <a:effectLst>
            <a:softEdge rad="63500"/>
          </a:effectLst>
        </p:spPr>
      </p:pic>
    </p:spTree>
    <p:extLst>
      <p:ext uri="{BB962C8B-B14F-4D97-AF65-F5344CB8AC3E}">
        <p14:creationId xmlns:p14="http://schemas.microsoft.com/office/powerpoint/2010/main" val="11773438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98804" y="998718"/>
            <a:ext cx="10460736" cy="5755422"/>
          </a:xfrm>
          <a:prstGeom prst="rect">
            <a:avLst/>
          </a:prstGeom>
        </p:spPr>
        <p:txBody>
          <a:bodyPr wrap="square">
            <a:spAutoFit/>
          </a:bodyPr>
          <a:lstStyle/>
          <a:p>
            <a:pPr marL="457200" indent="-457200">
              <a:spcAft>
                <a:spcPts val="1200"/>
              </a:spcAft>
              <a:buFont typeface="+mj-lt"/>
              <a:buAutoNum type="arabicPeriod"/>
            </a:pPr>
            <a:r>
              <a:rPr lang="en-US" sz="2600" dirty="0">
                <a:solidFill>
                  <a:schemeClr val="bg1"/>
                </a:solidFill>
                <a:latin typeface="Franklin Gothic Demi" panose="020B0703020102020204" pitchFamily="34" charset="0"/>
              </a:rPr>
              <a:t>Truth is provisional. At best, a poll is a snap shot in time, not an accurate predictor of the outcome. Perhaps nothing is more provisional than public opinion.</a:t>
            </a:r>
          </a:p>
          <a:p>
            <a:pPr marL="457200" indent="-457200">
              <a:spcAft>
                <a:spcPts val="1200"/>
              </a:spcAft>
              <a:buAutoNum type="arabicPeriod" startAt="2"/>
            </a:pPr>
            <a:r>
              <a:rPr lang="en-US" sz="2600" dirty="0">
                <a:solidFill>
                  <a:schemeClr val="bg1"/>
                </a:solidFill>
                <a:latin typeface="Franklin Gothic Demi" panose="020B0703020102020204" pitchFamily="34" charset="0"/>
              </a:rPr>
              <a:t>“Facts,” in this case the numbers from a political poll, don’t necessarily equate with truth. To determine the value of a poll, consumers need to search for context and ask critical questions. It is easy to be misled.</a:t>
            </a:r>
          </a:p>
          <a:p>
            <a:pPr marL="457200" indent="-457200">
              <a:spcAft>
                <a:spcPts val="1200"/>
              </a:spcAft>
              <a:buAutoNum type="arabicPeriod" startAt="2"/>
            </a:pPr>
            <a:r>
              <a:rPr lang="en-US" sz="2600" dirty="0">
                <a:solidFill>
                  <a:schemeClr val="bg1"/>
                </a:solidFill>
                <a:latin typeface="Franklin Gothic Demi" panose="020B0703020102020204" pitchFamily="34" charset="0"/>
              </a:rPr>
              <a:t>Remember the importance of context – the information needed to put facts into perspective. When was the poll taken, who were the respondents and how were they chosen. Are other polls coming up with similar findings?</a:t>
            </a:r>
          </a:p>
          <a:p>
            <a:pPr marL="457200" indent="-457200">
              <a:spcAft>
                <a:spcPts val="1200"/>
              </a:spcAft>
              <a:buAutoNum type="arabicPeriod" startAt="2"/>
            </a:pPr>
            <a:r>
              <a:rPr lang="en-US" sz="2600" dirty="0">
                <a:solidFill>
                  <a:schemeClr val="bg1"/>
                </a:solidFill>
                <a:latin typeface="Franklin Gothic Demi" panose="020B0703020102020204" pitchFamily="34" charset="0"/>
              </a:rPr>
              <a:t>Be aware of how transparent the poll is in reporting the “margin of error” and the methodology used to get the results.</a:t>
            </a:r>
          </a:p>
        </p:txBody>
      </p:sp>
      <p:sp>
        <p:nvSpPr>
          <p:cNvPr id="3" name="Title 1"/>
          <p:cNvSpPr txBox="1">
            <a:spLocks/>
          </p:cNvSpPr>
          <p:nvPr/>
        </p:nvSpPr>
        <p:spPr>
          <a:xfrm>
            <a:off x="1270508" y="128224"/>
            <a:ext cx="9144000" cy="866967"/>
          </a:xfrm>
          <a:prstGeom prst="rect">
            <a:avLst/>
          </a:prstGeom>
          <a:effectLst>
            <a:glow rad="139700">
              <a:schemeClr val="accent1">
                <a:satMod val="175000"/>
                <a:alpha val="40000"/>
              </a:schemeClr>
            </a:glow>
          </a:effectLst>
        </p:spPr>
        <p:txBody>
          <a:bodyPr>
            <a:normAutofit/>
          </a:bodyPr>
          <a:lstStyle/>
          <a:p>
            <a:pPr lvl="0" algn="ctr">
              <a:spcBef>
                <a:spcPct val="0"/>
              </a:spcBef>
            </a:pPr>
            <a:r>
              <a:rPr lang="en-US" sz="5000" dirty="0">
                <a:ln w="18415" cmpd="sng">
                  <a:solidFill>
                    <a:srgbClr val="FFFFFF"/>
                  </a:solidFill>
                  <a:prstDash val="solid"/>
                </a:ln>
                <a:solidFill>
                  <a:srgbClr val="FFFF00"/>
                </a:solidFill>
                <a:effectLst>
                  <a:outerShdw blurRad="63500" dir="3600000" algn="tl" rotWithShape="0">
                    <a:srgbClr val="000000">
                      <a:alpha val="70000"/>
                    </a:srgbClr>
                  </a:outerShdw>
                </a:effectLst>
                <a:latin typeface="Franklin Gothic Medium" pitchFamily="34" charset="0"/>
              </a:rPr>
              <a:t>THE TAKEAWAY</a:t>
            </a:r>
          </a:p>
        </p:txBody>
      </p:sp>
    </p:spTree>
    <p:extLst>
      <p:ext uri="{BB962C8B-B14F-4D97-AF65-F5344CB8AC3E}">
        <p14:creationId xmlns:p14="http://schemas.microsoft.com/office/powerpoint/2010/main" val="1171715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p:cTn id="14"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p:cTn id="21"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 calcmode="lin" valueType="num">
                                      <p:cBhvr>
                                        <p:cTn id="28"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1103" y="99238"/>
            <a:ext cx="6678174" cy="6644332"/>
          </a:xfrm>
          <a:prstGeom prst="rect">
            <a:avLst/>
          </a:prstGeom>
        </p:spPr>
      </p:pic>
      <p:sp>
        <p:nvSpPr>
          <p:cNvPr id="5" name="Title 1"/>
          <p:cNvSpPr txBox="1">
            <a:spLocks/>
          </p:cNvSpPr>
          <p:nvPr/>
        </p:nvSpPr>
        <p:spPr>
          <a:xfrm>
            <a:off x="270736" y="540470"/>
            <a:ext cx="2487513" cy="5473831"/>
          </a:xfrm>
          <a:prstGeom prst="rect">
            <a:avLst/>
          </a:prstGeom>
          <a:effectLst>
            <a:glow rad="139700">
              <a:schemeClr val="accent1">
                <a:satMod val="175000"/>
                <a:alpha val="40000"/>
              </a:schemeClr>
            </a:glow>
          </a:effectLst>
        </p:spPr>
        <p:txBody>
          <a:bodyPr>
            <a:normAutofit/>
          </a:bodyPr>
          <a:lstStyle/>
          <a:p>
            <a:pPr lvl="0" algn="ctr">
              <a:spcBef>
                <a:spcPct val="0"/>
              </a:spcBef>
            </a:pPr>
            <a:r>
              <a:rPr lang="en-US" sz="5000" dirty="0">
                <a:ln w="18415" cmpd="sng">
                  <a:solidFill>
                    <a:srgbClr val="FFFFFF"/>
                  </a:solidFill>
                  <a:prstDash val="solid"/>
                </a:ln>
                <a:solidFill>
                  <a:schemeClr val="bg1"/>
                </a:solidFill>
                <a:effectLst>
                  <a:outerShdw blurRad="63500" dir="3600000" algn="tl" rotWithShape="0">
                    <a:srgbClr val="000000">
                      <a:alpha val="70000"/>
                    </a:srgbClr>
                  </a:outerShdw>
                </a:effectLst>
                <a:latin typeface="Franklin Gothic Medium" pitchFamily="34" charset="0"/>
              </a:rPr>
              <a:t>TIPS</a:t>
            </a:r>
            <a:br>
              <a:rPr lang="en-US" sz="5000" dirty="0">
                <a:ln w="18415" cmpd="sng">
                  <a:solidFill>
                    <a:srgbClr val="FFFFFF"/>
                  </a:solidFill>
                  <a:prstDash val="solid"/>
                </a:ln>
                <a:solidFill>
                  <a:schemeClr val="bg1"/>
                </a:solidFill>
                <a:effectLst>
                  <a:outerShdw blurRad="63500" dir="3600000" algn="tl" rotWithShape="0">
                    <a:srgbClr val="000000">
                      <a:alpha val="70000"/>
                    </a:srgbClr>
                  </a:outerShdw>
                </a:effectLst>
                <a:latin typeface="Franklin Gothic Medium" pitchFamily="34" charset="0"/>
              </a:rPr>
            </a:br>
            <a:r>
              <a:rPr lang="en-US" sz="5000" dirty="0">
                <a:ln w="18415" cmpd="sng">
                  <a:solidFill>
                    <a:srgbClr val="FFFFFF"/>
                  </a:solidFill>
                  <a:prstDash val="solid"/>
                </a:ln>
                <a:solidFill>
                  <a:schemeClr val="bg1"/>
                </a:solidFill>
                <a:effectLst>
                  <a:outerShdw blurRad="63500" dir="3600000" algn="tl" rotWithShape="0">
                    <a:srgbClr val="000000">
                      <a:alpha val="70000"/>
                    </a:srgbClr>
                  </a:outerShdw>
                </a:effectLst>
                <a:latin typeface="Franklin Gothic Medium" pitchFamily="34" charset="0"/>
              </a:rPr>
              <a:t>FROM</a:t>
            </a:r>
            <a:br>
              <a:rPr lang="en-US" sz="5000" dirty="0">
                <a:ln w="18415" cmpd="sng">
                  <a:solidFill>
                    <a:srgbClr val="FFFFFF"/>
                  </a:solidFill>
                  <a:prstDash val="solid"/>
                </a:ln>
                <a:solidFill>
                  <a:schemeClr val="bg1"/>
                </a:solidFill>
                <a:effectLst>
                  <a:outerShdw blurRad="63500" dir="3600000" algn="tl" rotWithShape="0">
                    <a:srgbClr val="000000">
                      <a:alpha val="70000"/>
                    </a:srgbClr>
                  </a:outerShdw>
                </a:effectLst>
                <a:latin typeface="Franklin Gothic Medium" pitchFamily="34" charset="0"/>
              </a:rPr>
            </a:br>
            <a:r>
              <a:rPr lang="en-US" sz="5000" dirty="0">
                <a:ln w="18415" cmpd="sng">
                  <a:solidFill>
                    <a:srgbClr val="FFFFFF"/>
                  </a:solidFill>
                  <a:prstDash val="solid"/>
                </a:ln>
                <a:solidFill>
                  <a:schemeClr val="bg1"/>
                </a:solidFill>
                <a:effectLst>
                  <a:outerShdw blurRad="63500" dir="3600000" algn="tl" rotWithShape="0">
                    <a:srgbClr val="000000">
                      <a:alpha val="70000"/>
                    </a:srgbClr>
                  </a:outerShdw>
                </a:effectLst>
                <a:latin typeface="Franklin Gothic Medium" pitchFamily="34" charset="0"/>
              </a:rPr>
              <a:t>‘ON THE MEDIA’</a:t>
            </a:r>
          </a:p>
        </p:txBody>
      </p:sp>
      <p:sp>
        <p:nvSpPr>
          <p:cNvPr id="6" name="Oval 5"/>
          <p:cNvSpPr/>
          <p:nvPr/>
        </p:nvSpPr>
        <p:spPr>
          <a:xfrm>
            <a:off x="3423259" y="4890977"/>
            <a:ext cx="7309412" cy="723014"/>
          </a:xfrm>
          <a:prstGeom prst="ellipse">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n w="57150">
                <a:solidFill>
                  <a:schemeClr val="tx1"/>
                </a:solidFill>
              </a:ln>
            </a:endParaRPr>
          </a:p>
        </p:txBody>
      </p:sp>
    </p:spTree>
    <p:extLst>
      <p:ext uri="{BB962C8B-B14F-4D97-AF65-F5344CB8AC3E}">
        <p14:creationId xmlns:p14="http://schemas.microsoft.com/office/powerpoint/2010/main" val="4061277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media2.wnyc.org/i/800/800/l/80/1/OTM_BNCHpolls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7668" y="141425"/>
            <a:ext cx="6649453" cy="664945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270736" y="540470"/>
            <a:ext cx="2487513" cy="5473831"/>
          </a:xfrm>
          <a:prstGeom prst="rect">
            <a:avLst/>
          </a:prstGeom>
          <a:effectLst>
            <a:glow rad="139700">
              <a:schemeClr val="accent1">
                <a:satMod val="175000"/>
                <a:alpha val="40000"/>
              </a:schemeClr>
            </a:glow>
          </a:effectLst>
        </p:spPr>
        <p:txBody>
          <a:bodyPr>
            <a:normAutofit/>
          </a:bodyPr>
          <a:lstStyle/>
          <a:p>
            <a:pPr lvl="0" algn="ctr">
              <a:spcBef>
                <a:spcPct val="0"/>
              </a:spcBef>
            </a:pPr>
            <a:r>
              <a:rPr lang="en-US" sz="5000" dirty="0">
                <a:ln w="18415" cmpd="sng">
                  <a:solidFill>
                    <a:srgbClr val="FFFFFF"/>
                  </a:solidFill>
                  <a:prstDash val="solid"/>
                </a:ln>
                <a:solidFill>
                  <a:schemeClr val="bg1"/>
                </a:solidFill>
                <a:effectLst>
                  <a:outerShdw blurRad="63500" dir="3600000" algn="tl" rotWithShape="0">
                    <a:srgbClr val="000000">
                      <a:alpha val="70000"/>
                    </a:srgbClr>
                  </a:outerShdw>
                </a:effectLst>
                <a:latin typeface="Franklin Gothic Medium" pitchFamily="34" charset="0"/>
              </a:rPr>
              <a:t>TIPS</a:t>
            </a:r>
            <a:br>
              <a:rPr lang="en-US" sz="5000" dirty="0">
                <a:ln w="18415" cmpd="sng">
                  <a:solidFill>
                    <a:srgbClr val="FFFFFF"/>
                  </a:solidFill>
                  <a:prstDash val="solid"/>
                </a:ln>
                <a:solidFill>
                  <a:schemeClr val="bg1"/>
                </a:solidFill>
                <a:effectLst>
                  <a:outerShdw blurRad="63500" dir="3600000" algn="tl" rotWithShape="0">
                    <a:srgbClr val="000000">
                      <a:alpha val="70000"/>
                    </a:srgbClr>
                  </a:outerShdw>
                </a:effectLst>
                <a:latin typeface="Franklin Gothic Medium" pitchFamily="34" charset="0"/>
              </a:rPr>
            </a:br>
            <a:r>
              <a:rPr lang="en-US" sz="5000" dirty="0">
                <a:ln w="18415" cmpd="sng">
                  <a:solidFill>
                    <a:srgbClr val="FFFFFF"/>
                  </a:solidFill>
                  <a:prstDash val="solid"/>
                </a:ln>
                <a:solidFill>
                  <a:schemeClr val="bg1"/>
                </a:solidFill>
                <a:effectLst>
                  <a:outerShdw blurRad="63500" dir="3600000" algn="tl" rotWithShape="0">
                    <a:srgbClr val="000000">
                      <a:alpha val="70000"/>
                    </a:srgbClr>
                  </a:outerShdw>
                </a:effectLst>
                <a:latin typeface="Franklin Gothic Medium" pitchFamily="34" charset="0"/>
              </a:rPr>
              <a:t>FROM</a:t>
            </a:r>
            <a:br>
              <a:rPr lang="en-US" sz="5000" dirty="0">
                <a:ln w="18415" cmpd="sng">
                  <a:solidFill>
                    <a:srgbClr val="FFFFFF"/>
                  </a:solidFill>
                  <a:prstDash val="solid"/>
                </a:ln>
                <a:solidFill>
                  <a:schemeClr val="bg1"/>
                </a:solidFill>
                <a:effectLst>
                  <a:outerShdw blurRad="63500" dir="3600000" algn="tl" rotWithShape="0">
                    <a:srgbClr val="000000">
                      <a:alpha val="70000"/>
                    </a:srgbClr>
                  </a:outerShdw>
                </a:effectLst>
                <a:latin typeface="Franklin Gothic Medium" pitchFamily="34" charset="0"/>
              </a:rPr>
            </a:br>
            <a:r>
              <a:rPr lang="en-US" sz="5000" dirty="0">
                <a:ln w="18415" cmpd="sng">
                  <a:solidFill>
                    <a:srgbClr val="FFFFFF"/>
                  </a:solidFill>
                  <a:prstDash val="solid"/>
                </a:ln>
                <a:solidFill>
                  <a:schemeClr val="bg1"/>
                </a:solidFill>
                <a:effectLst>
                  <a:outerShdw blurRad="63500" dir="3600000" algn="tl" rotWithShape="0">
                    <a:srgbClr val="000000">
                      <a:alpha val="70000"/>
                    </a:srgbClr>
                  </a:outerShdw>
                </a:effectLst>
                <a:latin typeface="Franklin Gothic Medium" pitchFamily="34" charset="0"/>
              </a:rPr>
              <a:t>‘ON THE MEDIA’</a:t>
            </a:r>
          </a:p>
        </p:txBody>
      </p:sp>
      <p:sp>
        <p:nvSpPr>
          <p:cNvPr id="2" name="Oval 1"/>
          <p:cNvSpPr/>
          <p:nvPr/>
        </p:nvSpPr>
        <p:spPr>
          <a:xfrm>
            <a:off x="3423259" y="5002285"/>
            <a:ext cx="7309412" cy="897038"/>
          </a:xfrm>
          <a:prstGeom prst="ellipse">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n w="57150">
                <a:solidFill>
                  <a:schemeClr val="tx1"/>
                </a:solidFill>
              </a:ln>
            </a:endParaRPr>
          </a:p>
        </p:txBody>
      </p:sp>
    </p:spTree>
    <p:extLst>
      <p:ext uri="{BB962C8B-B14F-4D97-AF65-F5344CB8AC3E}">
        <p14:creationId xmlns:p14="http://schemas.microsoft.com/office/powerpoint/2010/main" val="2692534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drc.centerfornewsliteracy.org/sites/default/files/news-lesson-images/harry_0.jpg"/>
          <p:cNvPicPr>
            <a:picLocks noChangeAspect="1" noChangeArrowheads="1"/>
          </p:cNvPicPr>
          <p:nvPr/>
        </p:nvPicPr>
        <p:blipFill rotWithShape="1">
          <a:blip r:embed="rId3">
            <a:extLst>
              <a:ext uri="{28A0092B-C50C-407E-A947-70E740481C1C}">
                <a14:useLocalDpi xmlns:a14="http://schemas.microsoft.com/office/drawing/2010/main" val="0"/>
              </a:ext>
            </a:extLst>
          </a:blip>
          <a:srcRect b="26244"/>
          <a:stretch/>
        </p:blipFill>
        <p:spPr bwMode="auto">
          <a:xfrm>
            <a:off x="-2282" y="26300"/>
            <a:ext cx="12241371" cy="680763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3593428" y="4964972"/>
            <a:ext cx="6400800" cy="1885006"/>
          </a:xfrm>
          <a:prstGeom prst="rect">
            <a:avLst/>
          </a:prstGeom>
          <a:effectLst>
            <a:glow rad="139700">
              <a:schemeClr val="accent1">
                <a:satMod val="175000"/>
                <a:alpha val="40000"/>
              </a:schemeClr>
            </a:glow>
          </a:effectLst>
        </p:spPr>
        <p:txBody>
          <a:bodyPr>
            <a:normAutofit/>
          </a:bodyPr>
          <a:lstStyle/>
          <a:p>
            <a:pPr lvl="0" algn="ctr">
              <a:spcBef>
                <a:spcPct val="0"/>
              </a:spcBef>
            </a:pPr>
            <a:r>
              <a:rPr lang="en-US" sz="5000" dirty="0">
                <a:ln w="18415" cmpd="sng">
                  <a:solidFill>
                    <a:srgbClr val="FFFFFF"/>
                  </a:solidFill>
                  <a:prstDash val="solid"/>
                </a:ln>
                <a:solidFill>
                  <a:schemeClr val="bg1"/>
                </a:solidFill>
                <a:effectLst>
                  <a:outerShdw blurRad="63500" dir="3600000" algn="tl" rotWithShape="0">
                    <a:srgbClr val="000000">
                      <a:alpha val="70000"/>
                    </a:srgbClr>
                  </a:outerShdw>
                </a:effectLst>
                <a:latin typeface="Franklin Gothic Medium" pitchFamily="34" charset="0"/>
              </a:rPr>
              <a:t>WHAT’S WRONG</a:t>
            </a:r>
            <a:br>
              <a:rPr lang="en-US" sz="5000" dirty="0">
                <a:ln w="18415" cmpd="sng">
                  <a:solidFill>
                    <a:srgbClr val="FFFFFF"/>
                  </a:solidFill>
                  <a:prstDash val="solid"/>
                </a:ln>
                <a:solidFill>
                  <a:schemeClr val="bg1"/>
                </a:solidFill>
                <a:effectLst>
                  <a:outerShdw blurRad="63500" dir="3600000" algn="tl" rotWithShape="0">
                    <a:srgbClr val="000000">
                      <a:alpha val="70000"/>
                    </a:srgbClr>
                  </a:outerShdw>
                </a:effectLst>
                <a:latin typeface="Franklin Gothic Medium" pitchFamily="34" charset="0"/>
              </a:rPr>
            </a:br>
            <a:r>
              <a:rPr lang="en-US" sz="5000" dirty="0">
                <a:ln w="18415" cmpd="sng">
                  <a:solidFill>
                    <a:srgbClr val="FFFFFF"/>
                  </a:solidFill>
                  <a:prstDash val="solid"/>
                </a:ln>
                <a:solidFill>
                  <a:schemeClr val="bg1"/>
                </a:solidFill>
                <a:effectLst>
                  <a:outerShdw blurRad="63500" dir="3600000" algn="tl" rotWithShape="0">
                    <a:srgbClr val="000000">
                      <a:alpha val="70000"/>
                    </a:srgbClr>
                  </a:outerShdw>
                </a:effectLst>
                <a:latin typeface="Franklin Gothic Medium" pitchFamily="34" charset="0"/>
              </a:rPr>
              <a:t> WITH THIS PICTURE?</a:t>
            </a:r>
          </a:p>
        </p:txBody>
      </p:sp>
    </p:spTree>
    <p:extLst>
      <p:ext uri="{BB962C8B-B14F-4D97-AF65-F5344CB8AC3E}">
        <p14:creationId xmlns:p14="http://schemas.microsoft.com/office/powerpoint/2010/main" val="33326007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83208" y="1633078"/>
            <a:ext cx="9923508" cy="2831544"/>
          </a:xfrm>
          <a:prstGeom prst="rect">
            <a:avLst/>
          </a:prstGeom>
        </p:spPr>
        <p:txBody>
          <a:bodyPr wrap="square">
            <a:spAutoFit/>
          </a:bodyPr>
          <a:lstStyle/>
          <a:p>
            <a:pPr marL="457200" indent="-457200">
              <a:spcAft>
                <a:spcPts val="1200"/>
              </a:spcAft>
              <a:buFont typeface="+mj-lt"/>
              <a:buAutoNum type="arabicPeriod"/>
            </a:pPr>
            <a:r>
              <a:rPr lang="en-US" sz="2400" dirty="0">
                <a:solidFill>
                  <a:schemeClr val="bg1"/>
                </a:solidFill>
                <a:latin typeface="Franklin Gothic Demi" panose="020B0703020102020204" pitchFamily="34" charset="0"/>
              </a:rPr>
              <a:t>Do you think poll results have taken on too large a role in the 2016 presidential campaign?</a:t>
            </a:r>
            <a:br>
              <a:rPr lang="en-US" sz="2400" dirty="0">
                <a:solidFill>
                  <a:schemeClr val="bg1"/>
                </a:solidFill>
                <a:latin typeface="Franklin Gothic Demi" panose="020B0703020102020204" pitchFamily="34" charset="0"/>
              </a:rPr>
            </a:br>
            <a:endParaRPr lang="en-US" sz="2400" dirty="0">
              <a:solidFill>
                <a:schemeClr val="bg1"/>
              </a:solidFill>
              <a:latin typeface="Franklin Gothic Demi" panose="020B0703020102020204" pitchFamily="34" charset="0"/>
            </a:endParaRPr>
          </a:p>
          <a:p>
            <a:pPr marL="457200" indent="-457200">
              <a:spcAft>
                <a:spcPts val="1200"/>
              </a:spcAft>
              <a:buFont typeface="+mj-lt"/>
              <a:buAutoNum type="arabicPeriod"/>
            </a:pPr>
            <a:r>
              <a:rPr lang="en-US" sz="2400" dirty="0">
                <a:solidFill>
                  <a:schemeClr val="bg1"/>
                </a:solidFill>
                <a:latin typeface="Franklin Gothic Demi" panose="020B0703020102020204" pitchFamily="34" charset="0"/>
              </a:rPr>
              <a:t>Your phone rings. Caller ID says it’s the Gallup organization. Would you take the call and answer its polling questions? Would the answer be any different if the pollster said he was working for a specific campaign?</a:t>
            </a:r>
          </a:p>
        </p:txBody>
      </p:sp>
      <p:sp>
        <p:nvSpPr>
          <p:cNvPr id="3" name="Title 1"/>
          <p:cNvSpPr txBox="1">
            <a:spLocks/>
          </p:cNvSpPr>
          <p:nvPr/>
        </p:nvSpPr>
        <p:spPr>
          <a:xfrm>
            <a:off x="1283208" y="547324"/>
            <a:ext cx="9144000" cy="866967"/>
          </a:xfrm>
          <a:prstGeom prst="rect">
            <a:avLst/>
          </a:prstGeom>
          <a:effectLst>
            <a:glow rad="139700">
              <a:schemeClr val="accent1">
                <a:satMod val="175000"/>
                <a:alpha val="40000"/>
              </a:schemeClr>
            </a:glow>
          </a:effectLst>
        </p:spPr>
        <p:txBody>
          <a:bodyPr>
            <a:normAutofit/>
          </a:bodyPr>
          <a:lstStyle/>
          <a:p>
            <a:pPr lvl="0" algn="ctr">
              <a:spcBef>
                <a:spcPct val="0"/>
              </a:spcBef>
            </a:pPr>
            <a:r>
              <a:rPr lang="en-US" sz="5000" dirty="0">
                <a:ln w="18415" cmpd="sng">
                  <a:solidFill>
                    <a:srgbClr val="FFFFFF"/>
                  </a:solidFill>
                  <a:prstDash val="solid"/>
                </a:ln>
                <a:solidFill>
                  <a:schemeClr val="bg1"/>
                </a:solidFill>
                <a:effectLst>
                  <a:outerShdw blurRad="63500" dir="3600000" algn="tl" rotWithShape="0">
                    <a:srgbClr val="000000">
                      <a:alpha val="70000"/>
                    </a:srgbClr>
                  </a:outerShdw>
                </a:effectLst>
                <a:latin typeface="Franklin Gothic Medium" pitchFamily="34" charset="0"/>
              </a:rPr>
              <a:t>WHAT DO </a:t>
            </a:r>
            <a:r>
              <a:rPr lang="en-US" sz="5000" dirty="0">
                <a:ln w="18415" cmpd="sng">
                  <a:solidFill>
                    <a:srgbClr val="FFFFFF"/>
                  </a:solidFill>
                  <a:prstDash val="solid"/>
                </a:ln>
                <a:solidFill>
                  <a:srgbClr val="FFFF00"/>
                </a:solidFill>
                <a:effectLst>
                  <a:outerShdw blurRad="63500" dir="3600000" algn="tl" rotWithShape="0">
                    <a:srgbClr val="000000">
                      <a:alpha val="70000"/>
                    </a:srgbClr>
                  </a:outerShdw>
                </a:effectLst>
                <a:latin typeface="Franklin Gothic Medium" pitchFamily="34" charset="0"/>
              </a:rPr>
              <a:t>YOU </a:t>
            </a:r>
            <a:r>
              <a:rPr lang="en-US" sz="5000" dirty="0">
                <a:ln w="18415" cmpd="sng">
                  <a:solidFill>
                    <a:srgbClr val="FFFFFF"/>
                  </a:solidFill>
                  <a:prstDash val="solid"/>
                </a:ln>
                <a:solidFill>
                  <a:schemeClr val="bg1"/>
                </a:solidFill>
                <a:effectLst>
                  <a:outerShdw blurRad="63500" dir="3600000" algn="tl" rotWithShape="0">
                    <a:srgbClr val="000000">
                      <a:alpha val="70000"/>
                    </a:srgbClr>
                  </a:outerShdw>
                </a:effectLst>
                <a:latin typeface="Franklin Gothic Medium" pitchFamily="34" charset="0"/>
              </a:rPr>
              <a:t>THINK?</a:t>
            </a:r>
          </a:p>
        </p:txBody>
      </p:sp>
    </p:spTree>
    <p:extLst>
      <p:ext uri="{BB962C8B-B14F-4D97-AF65-F5344CB8AC3E}">
        <p14:creationId xmlns:p14="http://schemas.microsoft.com/office/powerpoint/2010/main" val="2597223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p:cTn id="14"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200400" y="5334000"/>
            <a:ext cx="57912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1981200" y="289034"/>
            <a:ext cx="8305800" cy="4572000"/>
          </a:xfrm>
          <a:prstGeom prst="rect">
            <a:avLst/>
          </a:prstGeom>
          <a:effectLst>
            <a:glow rad="139700">
              <a:schemeClr val="accent1">
                <a:satMod val="175000"/>
                <a:alpha val="40000"/>
              </a:schemeClr>
            </a:glow>
          </a:effectLst>
        </p:spPr>
        <p:txBody>
          <a:bodyPr>
            <a:normAutofit fontScale="25000" lnSpcReduction="20000"/>
          </a:bodyPr>
          <a:lstStyle/>
          <a:p>
            <a:pPr algn="ctr">
              <a:defRPr/>
            </a:pPr>
            <a:r>
              <a:rPr lang="en-US" sz="17600" u="sng" dirty="0">
                <a:solidFill>
                  <a:schemeClr val="bg1"/>
                </a:solidFill>
                <a:latin typeface="Franklin Gothic Heavy" pitchFamily="34" charset="0"/>
                <a:ea typeface="+mj-ea"/>
                <a:cs typeface="+mj-cs"/>
              </a:rPr>
              <a:t>The Quick Quiz</a:t>
            </a:r>
          </a:p>
          <a:p>
            <a:pPr algn="ctr">
              <a:defRPr/>
            </a:pPr>
            <a:endParaRPr lang="en-US" sz="9600" dirty="0">
              <a:solidFill>
                <a:schemeClr val="bg1"/>
              </a:solidFill>
              <a:latin typeface="Franklin Gothic No.2" pitchFamily="34" charset="0"/>
              <a:ea typeface="+mj-ea"/>
              <a:cs typeface="+mj-cs"/>
            </a:endParaRPr>
          </a:p>
          <a:p>
            <a:pPr marL="1371600" indent="-1371600">
              <a:buAutoNum type="arabicPeriod"/>
              <a:defRPr/>
            </a:pPr>
            <a:r>
              <a:rPr lang="en-US" sz="14400" dirty="0">
                <a:solidFill>
                  <a:schemeClr val="bg1"/>
                </a:solidFill>
                <a:latin typeface="Franklin Gothic Demi Cond" panose="020B0706030402020204" pitchFamily="34" charset="0"/>
              </a:rPr>
              <a:t>What is context?</a:t>
            </a:r>
          </a:p>
          <a:p>
            <a:pPr marL="1371600" indent="-1371600">
              <a:buAutoNum type="arabicPeriod"/>
              <a:defRPr/>
            </a:pPr>
            <a:endParaRPr lang="en-US" sz="14400" dirty="0">
              <a:solidFill>
                <a:schemeClr val="bg1"/>
              </a:solidFill>
              <a:latin typeface="Franklin Gothic Demi Cond" panose="020B0706030402020204" pitchFamily="34" charset="0"/>
            </a:endParaRPr>
          </a:p>
          <a:p>
            <a:pPr marL="1371600" indent="-1371600">
              <a:buAutoNum type="arabicPeriod"/>
              <a:defRPr/>
            </a:pPr>
            <a:r>
              <a:rPr lang="en-US" sz="14400" dirty="0">
                <a:solidFill>
                  <a:schemeClr val="bg1"/>
                </a:solidFill>
                <a:latin typeface="Franklin Gothic Demi Cond" panose="020B0706030402020204" pitchFamily="34" charset="0"/>
              </a:rPr>
              <a:t>If a news report is transparent, the reader or viewer learns  what?</a:t>
            </a:r>
          </a:p>
          <a:p>
            <a:pPr marL="1371600" indent="-1371600">
              <a:buAutoNum type="arabicPeriod"/>
              <a:defRPr/>
            </a:pPr>
            <a:endParaRPr lang="en-US" sz="14400" dirty="0">
              <a:solidFill>
                <a:schemeClr val="bg1"/>
              </a:solidFill>
              <a:latin typeface="Franklin Gothic Demi Cond" panose="020B0706030402020204" pitchFamily="34" charset="0"/>
            </a:endParaRPr>
          </a:p>
          <a:p>
            <a:pPr marL="1371600" indent="-1371600">
              <a:buAutoNum type="arabicPeriod"/>
              <a:defRPr/>
            </a:pPr>
            <a:r>
              <a:rPr lang="en-US" sz="14400" dirty="0">
                <a:solidFill>
                  <a:schemeClr val="bg1"/>
                </a:solidFill>
                <a:latin typeface="Franklin Gothic Demi Cond" panose="020B0706030402020204" pitchFamily="34" charset="0"/>
              </a:rPr>
              <a:t>Write a question we can answer to clarify today’s lesson … or a  comment that will help us improve our work.</a:t>
            </a:r>
            <a:endParaRPr lang="en-US" sz="14400" dirty="0">
              <a:solidFill>
                <a:schemeClr val="bg1"/>
              </a:solidFill>
              <a:latin typeface="Franklin Gothic Demi Cond" panose="020B0706030402020204" pitchFamily="34" charset="0"/>
              <a:ea typeface="+mj-ea"/>
              <a:cs typeface="+mj-cs"/>
            </a:endParaRPr>
          </a:p>
          <a:p>
            <a:pPr algn="ctr">
              <a:defRPr/>
            </a:pPr>
            <a:br>
              <a:rPr lang="en-US" sz="9600" dirty="0">
                <a:solidFill>
                  <a:schemeClr val="bg1"/>
                </a:solidFill>
                <a:latin typeface="Franklin Gothic No.2" pitchFamily="34" charset="0"/>
                <a:ea typeface="+mj-ea"/>
                <a:cs typeface="+mj-cs"/>
              </a:rPr>
            </a:br>
            <a:br>
              <a:rPr lang="en-US" sz="9600" dirty="0">
                <a:solidFill>
                  <a:schemeClr val="bg1"/>
                </a:solidFill>
                <a:latin typeface="Franklin Gothic No.2" pitchFamily="34" charset="0"/>
                <a:ea typeface="+mj-ea"/>
                <a:cs typeface="+mj-cs"/>
              </a:rPr>
            </a:br>
            <a:endParaRPr lang="en-US" sz="9600" dirty="0">
              <a:solidFill>
                <a:schemeClr val="bg1"/>
              </a:solidFill>
              <a:latin typeface="Franklin Gothic No.2" pitchFamily="34" charset="0"/>
              <a:ea typeface="+mj-ea"/>
              <a:cs typeface="+mj-cs"/>
            </a:endParaRPr>
          </a:p>
          <a:p>
            <a:pPr algn="ctr">
              <a:defRPr/>
            </a:pPr>
            <a:r>
              <a:rPr lang="en-US" sz="9600" dirty="0">
                <a:solidFill>
                  <a:schemeClr val="bg1"/>
                </a:solidFill>
                <a:latin typeface="Franklin Gothic Heavy" panose="020B0903020102020204" pitchFamily="34" charset="0"/>
                <a:ea typeface="+mj-ea"/>
                <a:cs typeface="+mj-cs"/>
              </a:rPr>
              <a:t>HAND THE ANSWERS</a:t>
            </a:r>
            <a:br>
              <a:rPr lang="en-US" sz="9600" dirty="0">
                <a:solidFill>
                  <a:schemeClr val="bg1"/>
                </a:solidFill>
                <a:latin typeface="Franklin Gothic Heavy" panose="020B0903020102020204" pitchFamily="34" charset="0"/>
                <a:ea typeface="+mj-ea"/>
                <a:cs typeface="+mj-cs"/>
              </a:rPr>
            </a:br>
            <a:r>
              <a:rPr lang="en-US" sz="9600" dirty="0">
                <a:solidFill>
                  <a:schemeClr val="bg1"/>
                </a:solidFill>
                <a:latin typeface="Franklin Gothic Heavy" panose="020B0903020102020204" pitchFamily="34" charset="0"/>
                <a:ea typeface="+mj-ea"/>
                <a:cs typeface="+mj-cs"/>
              </a:rPr>
              <a:t> TO YOUR RECITATION INSTRUCTOR</a:t>
            </a:r>
          </a:p>
          <a:p>
            <a:pPr marL="457200" indent="-457200">
              <a:buFont typeface="+mj-lt"/>
              <a:buAutoNum type="arabicPeriod"/>
              <a:defRPr/>
            </a:pPr>
            <a:endParaRPr lang="en-US" sz="12800" dirty="0">
              <a:solidFill>
                <a:schemeClr val="bg1"/>
              </a:solidFill>
              <a:latin typeface="Franklin Gothic No.2" pitchFamily="34" charset="0"/>
              <a:ea typeface="+mj-ea"/>
              <a:cs typeface="+mj-cs"/>
            </a:endParaRPr>
          </a:p>
          <a:p>
            <a:pPr>
              <a:defRPr/>
            </a:pPr>
            <a:endParaRPr lang="en-US" sz="9600" dirty="0">
              <a:solidFill>
                <a:schemeClr val="bg1"/>
              </a:solidFill>
              <a:latin typeface="Franklin Gothic No.2" pitchFamily="34" charset="0"/>
              <a:ea typeface="+mj-ea"/>
              <a:cs typeface="+mj-cs"/>
            </a:endParaRPr>
          </a:p>
          <a:p>
            <a:pPr algn="ctr">
              <a:defRPr/>
            </a:pPr>
            <a:endParaRPr lang="en-US" sz="4500" dirty="0">
              <a:solidFill>
                <a:schemeClr val="bg1"/>
              </a:solidFill>
              <a:latin typeface="Franklin Gothic No.2" pitchFamily="34" charset="0"/>
              <a:ea typeface="+mj-ea"/>
              <a:cs typeface="+mj-cs"/>
            </a:endParaRPr>
          </a:p>
          <a:p>
            <a:pPr algn="ctr">
              <a:defRPr/>
            </a:pPr>
            <a:endParaRPr lang="en-US" sz="4500" dirty="0">
              <a:solidFill>
                <a:schemeClr val="bg1"/>
              </a:solidFill>
              <a:latin typeface="Franklin Gothic No.2" pitchFamily="34" charset="0"/>
              <a:ea typeface="+mj-ea"/>
              <a:cs typeface="+mj-cs"/>
            </a:endParaRPr>
          </a:p>
        </p:txBody>
      </p:sp>
    </p:spTree>
    <p:extLst>
      <p:ext uri="{BB962C8B-B14F-4D97-AF65-F5344CB8AC3E}">
        <p14:creationId xmlns:p14="http://schemas.microsoft.com/office/powerpoint/2010/main" val="2076168697"/>
      </p:ext>
    </p:extLst>
  </p:cSld>
  <p:clrMapOvr>
    <a:masterClrMapping/>
  </p:clrMapOvr>
  <p:transition>
    <p:fade thruBlk="1"/>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stretch>
            <a:fillRect/>
          </a:stretch>
        </p:blipFill>
        <p:spPr>
          <a:xfrm>
            <a:off x="33624" y="295579"/>
            <a:ext cx="12158376" cy="6245349"/>
          </a:xfrm>
          <a:prstGeom prst="rect">
            <a:avLst/>
          </a:prstGeom>
        </p:spPr>
      </p:pic>
    </p:spTree>
    <p:extLst>
      <p:ext uri="{BB962C8B-B14F-4D97-AF65-F5344CB8AC3E}">
        <p14:creationId xmlns:p14="http://schemas.microsoft.com/office/powerpoint/2010/main" val="3103749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524000" y="5105400"/>
            <a:ext cx="9144000" cy="1752600"/>
          </a:xfrm>
          <a:prstGeom prst="rect">
            <a:avLst/>
          </a:prstGeom>
          <a:effectLst>
            <a:glow rad="139700">
              <a:schemeClr val="accent1">
                <a:satMod val="175000"/>
                <a:alpha val="40000"/>
              </a:schemeClr>
            </a:glow>
          </a:effectLst>
        </p:spPr>
        <p:txBody>
          <a:bodyPr>
            <a:normAutofit lnSpcReduction="10000"/>
          </a:bodyPr>
          <a:lstStyle/>
          <a:p>
            <a:pPr lvl="0" algn="ctr">
              <a:spcBef>
                <a:spcPct val="0"/>
              </a:spcBef>
            </a:pPr>
            <a:r>
              <a:rPr lang="en-US" sz="3200" dirty="0">
                <a:ln w="18415" cmpd="sng">
                  <a:solidFill>
                    <a:srgbClr val="FFFFFF"/>
                  </a:solidFill>
                  <a:prstDash val="solid"/>
                </a:ln>
                <a:solidFill>
                  <a:srgbClr val="FFFFFF"/>
                </a:solidFill>
                <a:latin typeface="Franklin Gothic Medium" pitchFamily="34" charset="0"/>
                <a:ea typeface="+mj-ea"/>
                <a:cs typeface="+mj-cs"/>
              </a:rPr>
              <a:t>*  “The quality of stating concepts or facts</a:t>
            </a:r>
            <a:br>
              <a:rPr lang="en-US" sz="3200" dirty="0">
                <a:ln w="18415" cmpd="sng">
                  <a:solidFill>
                    <a:srgbClr val="FFFFFF"/>
                  </a:solidFill>
                  <a:prstDash val="solid"/>
                </a:ln>
                <a:solidFill>
                  <a:srgbClr val="FFFFFF"/>
                </a:solidFill>
                <a:latin typeface="Franklin Gothic Medium" pitchFamily="34" charset="0"/>
                <a:ea typeface="+mj-ea"/>
                <a:cs typeface="+mj-cs"/>
              </a:rPr>
            </a:br>
            <a:r>
              <a:rPr lang="en-US" sz="3200" dirty="0">
                <a:ln w="18415" cmpd="sng">
                  <a:solidFill>
                    <a:srgbClr val="FFFFFF"/>
                  </a:solidFill>
                  <a:prstDash val="solid"/>
                </a:ln>
                <a:solidFill>
                  <a:srgbClr val="FFFFFF"/>
                </a:solidFill>
                <a:latin typeface="Franklin Gothic Medium" pitchFamily="34" charset="0"/>
                <a:ea typeface="+mj-ea"/>
                <a:cs typeface="+mj-cs"/>
              </a:rPr>
              <a:t> one wishes or believes to be true, rather than concepts or facts known to be true.”</a:t>
            </a:r>
          </a:p>
          <a:p>
            <a:pPr lvl="0" algn="r">
              <a:spcBef>
                <a:spcPct val="0"/>
              </a:spcBef>
            </a:pPr>
            <a:r>
              <a:rPr lang="en-US" sz="1900" dirty="0">
                <a:ln w="18415" cmpd="sng">
                  <a:solidFill>
                    <a:srgbClr val="FFFFFF"/>
                  </a:solidFill>
                  <a:prstDash val="solid"/>
                </a:ln>
                <a:solidFill>
                  <a:srgbClr val="FFFFFF"/>
                </a:solidFill>
                <a:latin typeface="Franklin Gothic Medium"/>
                <a:ea typeface="+mj-ea"/>
                <a:cs typeface="+mj-cs"/>
              </a:rPr>
              <a:t>―</a:t>
            </a:r>
            <a:r>
              <a:rPr lang="en-US" sz="1900" dirty="0">
                <a:ln w="18415" cmpd="sng">
                  <a:solidFill>
                    <a:srgbClr val="FFFFFF"/>
                  </a:solidFill>
                  <a:prstDash val="solid"/>
                </a:ln>
                <a:solidFill>
                  <a:srgbClr val="FFFFFF"/>
                </a:solidFill>
                <a:latin typeface="Franklin Gothic Medium" pitchFamily="34" charset="0"/>
                <a:ea typeface="+mj-ea"/>
                <a:cs typeface="+mj-cs"/>
              </a:rPr>
              <a:t> THE AMERICAN DIALECT SOCIETY</a:t>
            </a:r>
          </a:p>
          <a:p>
            <a:pPr lvl="0" algn="ctr">
              <a:spcBef>
                <a:spcPct val="0"/>
              </a:spcBef>
            </a:pPr>
            <a:endParaRPr lang="en-US" sz="2800" spc="-150" dirty="0">
              <a:solidFill>
                <a:schemeClr val="bg1"/>
              </a:solidFill>
              <a:effectLst>
                <a:reflection blurRad="6350" stA="55000" endA="300" endPos="45500" dir="5400000" sy="-100000" algn="bl" rotWithShape="0"/>
              </a:effectLst>
              <a:latin typeface="Franklin Gothic Medium" pitchFamily="34" charset="0"/>
              <a:ea typeface="+mj-ea"/>
              <a:cs typeface="+mj-cs"/>
            </a:endParaRPr>
          </a:p>
        </p:txBody>
      </p:sp>
      <p:sp>
        <p:nvSpPr>
          <p:cNvPr id="11" name="Title 1"/>
          <p:cNvSpPr txBox="1">
            <a:spLocks/>
          </p:cNvSpPr>
          <p:nvPr/>
        </p:nvSpPr>
        <p:spPr>
          <a:xfrm>
            <a:off x="1524000" y="76200"/>
            <a:ext cx="9144000" cy="1600200"/>
          </a:xfrm>
          <a:prstGeom prst="rect">
            <a:avLst/>
          </a:prstGeom>
          <a:effectLst>
            <a:glow rad="139700">
              <a:schemeClr val="accent1">
                <a:satMod val="175000"/>
                <a:alpha val="40000"/>
              </a:schemeClr>
            </a:glow>
          </a:effectLst>
        </p:spPr>
        <p:txBody>
          <a:bodyPr>
            <a:normAutofit/>
          </a:bodyPr>
          <a:lstStyle/>
          <a:p>
            <a:pPr lvl="0" algn="ctr">
              <a:spcBef>
                <a:spcPct val="0"/>
              </a:spcBef>
            </a:pPr>
            <a:r>
              <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Medium" pitchFamily="34" charset="0"/>
              </a:rPr>
              <a:t>What is truth?</a:t>
            </a:r>
          </a:p>
        </p:txBody>
      </p:sp>
      <p:pic>
        <p:nvPicPr>
          <p:cNvPr id="6" name="Picture 5" descr="Katrina_Satellite.bmp"/>
          <p:cNvPicPr>
            <a:picLocks noChangeAspect="1"/>
          </p:cNvPicPr>
          <p:nvPr/>
        </p:nvPicPr>
        <p:blipFill>
          <a:blip r:embed="rId3" cstate="print"/>
          <a:stretch>
            <a:fillRect/>
          </a:stretch>
        </p:blipFill>
        <p:spPr>
          <a:xfrm>
            <a:off x="3429000" y="1219200"/>
            <a:ext cx="5257800" cy="3700502"/>
          </a:xfrm>
          <a:prstGeom prst="rect">
            <a:avLst/>
          </a:prstGeom>
          <a:ln>
            <a:noFill/>
          </a:ln>
          <a:effectLst>
            <a:outerShdw blurRad="292100" dist="139700" dir="2700000" algn="tl" rotWithShape="0">
              <a:srgbClr val="333333">
                <a:alpha val="65000"/>
              </a:srgbClr>
            </a:outerShdw>
          </a:effectLst>
        </p:spPr>
      </p:pic>
      <p:sp>
        <p:nvSpPr>
          <p:cNvPr id="2" name="Oval Callout 1"/>
          <p:cNvSpPr/>
          <p:nvPr/>
        </p:nvSpPr>
        <p:spPr>
          <a:xfrm>
            <a:off x="6101542" y="2458398"/>
            <a:ext cx="3048000" cy="1656402"/>
          </a:xfrm>
          <a:prstGeom prst="wedgeEllipseCallout">
            <a:avLst>
              <a:gd name="adj1" fmla="val -65015"/>
              <a:gd name="adj2" fmla="val -40357"/>
            </a:avLst>
          </a:prstGeom>
          <a:solidFill>
            <a:srgbClr val="00206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5682442" y="2743200"/>
            <a:ext cx="3886200" cy="838200"/>
          </a:xfrm>
          <a:prstGeom prst="rect">
            <a:avLst/>
          </a:prstGeom>
          <a:effectLst>
            <a:glow rad="139700">
              <a:schemeClr val="accent1">
                <a:satMod val="175000"/>
                <a:alpha val="40000"/>
              </a:schemeClr>
            </a:glow>
          </a:effectLst>
        </p:spPr>
        <p:txBody>
          <a:bodyPr>
            <a:normAutofit fontScale="85000" lnSpcReduction="20000"/>
          </a:bodyPr>
          <a:lstStyle/>
          <a:p>
            <a:pPr lvl="0" algn="ctr">
              <a:spcBef>
                <a:spcPct val="0"/>
              </a:spcBef>
            </a:pPr>
            <a:endParaRPr lang="en-US" sz="2800" spc="-150" dirty="0">
              <a:solidFill>
                <a:schemeClr val="bg1"/>
              </a:solidFill>
              <a:effectLst>
                <a:outerShdw blurRad="50800" dist="38100" dir="2700000" algn="tl" rotWithShape="0">
                  <a:prstClr val="black">
                    <a:alpha val="40000"/>
                  </a:prstClr>
                </a:outerShdw>
                <a:reflection blurRad="6350" stA="55000" endA="300" endPos="45500" dir="5400000" sy="-100000" algn="bl" rotWithShape="0"/>
              </a:effectLst>
              <a:latin typeface="Franklin Gothic Medium" pitchFamily="34" charset="0"/>
              <a:ea typeface="+mj-ea"/>
              <a:cs typeface="+mj-cs"/>
            </a:endParaRPr>
          </a:p>
          <a:p>
            <a:pPr lvl="0" algn="ctr">
              <a:spcBef>
                <a:spcPct val="0"/>
              </a:spcBef>
            </a:pP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Medium" pitchFamily="34" charset="0"/>
                <a:ea typeface="+mj-ea"/>
                <a:cs typeface="+mj-cs"/>
              </a:rPr>
              <a:t>“Truthiness”*</a:t>
            </a:r>
          </a:p>
          <a:p>
            <a:pPr lvl="0" algn="r">
              <a:spcBef>
                <a:spcPct val="0"/>
              </a:spcBef>
            </a:pPr>
            <a:endParaRPr lang="en-US" sz="2800" spc="-150" dirty="0">
              <a:solidFill>
                <a:schemeClr val="bg1"/>
              </a:solidFill>
              <a:effectLst>
                <a:outerShdw blurRad="50800" dist="38100" dir="2700000" algn="tl" rotWithShape="0">
                  <a:prstClr val="black">
                    <a:alpha val="40000"/>
                  </a:prstClr>
                </a:outerShdw>
                <a:reflection blurRad="6350" stA="55000" endA="300" endPos="45500" dir="5400000" sy="-100000" algn="bl" rotWithShape="0"/>
              </a:effectLst>
              <a:latin typeface="Franklin Gothic Medium" pitchFamily="34" charset="0"/>
              <a:ea typeface="+mj-ea"/>
              <a:cs typeface="+mj-cs"/>
            </a:endParaRPr>
          </a:p>
        </p:txBody>
      </p:sp>
    </p:spTree>
    <p:extLst>
      <p:ext uri="{BB962C8B-B14F-4D97-AF65-F5344CB8AC3E}">
        <p14:creationId xmlns:p14="http://schemas.microsoft.com/office/powerpoint/2010/main" val="213651731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000"/>
                                        <p:tgtEl>
                                          <p:spTgt spid="8"/>
                                        </p:tgtEl>
                                      </p:cBhvr>
                                    </p:animEffect>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876801" y="3048000"/>
            <a:ext cx="2470485" cy="523220"/>
          </a:xfrm>
          <a:prstGeom prst="rect">
            <a:avLst/>
          </a:prstGeom>
          <a:noFill/>
        </p:spPr>
        <p:txBody>
          <a:bodyPr wrap="none" rtlCol="0">
            <a:spAutoFit/>
          </a:bodyPr>
          <a:lstStyle/>
          <a:p>
            <a:r>
              <a:rPr lang="en-US" sz="2800" dirty="0">
                <a:solidFill>
                  <a:schemeClr val="bg1"/>
                </a:solidFill>
              </a:rPr>
              <a:t>Truthiness.wmv</a:t>
            </a:r>
          </a:p>
        </p:txBody>
      </p:sp>
      <p:pic>
        <p:nvPicPr>
          <p:cNvPr id="2" name="truthines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39162" y="-9034"/>
            <a:ext cx="9181764" cy="6867034"/>
          </a:xfrm>
          <a:prstGeom prst="rect">
            <a:avLst/>
          </a:prstGeom>
        </p:spPr>
      </p:pic>
    </p:spTree>
    <p:extLst>
      <p:ext uri="{BB962C8B-B14F-4D97-AF65-F5344CB8AC3E}">
        <p14:creationId xmlns:p14="http://schemas.microsoft.com/office/powerpoint/2010/main" val="182874521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3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5892" b="9780"/>
          <a:stretch/>
        </p:blipFill>
        <p:spPr>
          <a:xfrm>
            <a:off x="1511346" y="2590800"/>
            <a:ext cx="9156654" cy="4343400"/>
          </a:xfrm>
          <a:prstGeom prst="rect">
            <a:avLst/>
          </a:prstGeom>
        </p:spPr>
      </p:pic>
      <p:sp>
        <p:nvSpPr>
          <p:cNvPr id="7" name="Title 1"/>
          <p:cNvSpPr txBox="1">
            <a:spLocks/>
          </p:cNvSpPr>
          <p:nvPr/>
        </p:nvSpPr>
        <p:spPr>
          <a:xfrm>
            <a:off x="1524000" y="5867400"/>
            <a:ext cx="9144000" cy="762000"/>
          </a:xfrm>
          <a:prstGeom prst="rect">
            <a:avLst/>
          </a:prstGeom>
          <a:effectLst>
            <a:glow rad="139700">
              <a:schemeClr val="accent1">
                <a:satMod val="175000"/>
                <a:alpha val="40000"/>
              </a:schemeClr>
            </a:glow>
          </a:effectLst>
        </p:spPr>
        <p:txBody>
          <a:bodyPr>
            <a:normAutofit/>
          </a:bodyPr>
          <a:lstStyle/>
          <a:p>
            <a:pPr lvl="0" algn="ctr">
              <a:spcBef>
                <a:spcPct val="0"/>
              </a:spcBef>
            </a:pP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Medium" pitchFamily="34" charset="0"/>
            </a:endParaRPr>
          </a:p>
        </p:txBody>
      </p:sp>
      <p:sp>
        <p:nvSpPr>
          <p:cNvPr id="11" name="Title 1"/>
          <p:cNvSpPr txBox="1">
            <a:spLocks/>
          </p:cNvSpPr>
          <p:nvPr/>
        </p:nvSpPr>
        <p:spPr>
          <a:xfrm>
            <a:off x="1752600" y="76200"/>
            <a:ext cx="9144000" cy="685800"/>
          </a:xfrm>
          <a:prstGeom prst="rect">
            <a:avLst/>
          </a:prstGeom>
          <a:effectLst>
            <a:glow rad="139700">
              <a:schemeClr val="accent1">
                <a:satMod val="175000"/>
                <a:alpha val="40000"/>
              </a:schemeClr>
            </a:glow>
          </a:effectLst>
        </p:spPr>
        <p:txBody>
          <a:bodyPr>
            <a:noAutofit/>
          </a:bodyPr>
          <a:lstStyle/>
          <a:p>
            <a:pPr lvl="0" algn="ctr">
              <a:spcBef>
                <a:spcPct val="0"/>
              </a:spcBef>
            </a:pPr>
            <a:r>
              <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Medium" pitchFamily="34" charset="0"/>
              </a:rPr>
              <a:t>What is journalism’s goal?</a:t>
            </a:r>
          </a:p>
        </p:txBody>
      </p:sp>
      <p:sp>
        <p:nvSpPr>
          <p:cNvPr id="3" name="Rectangular Callout 2"/>
          <p:cNvSpPr/>
          <p:nvPr/>
        </p:nvSpPr>
        <p:spPr>
          <a:xfrm>
            <a:off x="2895600" y="1143000"/>
            <a:ext cx="6400800" cy="1447800"/>
          </a:xfrm>
          <a:prstGeom prst="wedgeRectCallout">
            <a:avLst>
              <a:gd name="adj1" fmla="val -47500"/>
              <a:gd name="adj2" fmla="val 1091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Comic Sans MS" panose="030F0702030302020204" pitchFamily="66" charset="0"/>
              </a:rPr>
              <a:t>“…the best obtainable version of the truth.”</a:t>
            </a:r>
          </a:p>
        </p:txBody>
      </p:sp>
      <p:sp>
        <p:nvSpPr>
          <p:cNvPr id="4" name="Rectangle 3"/>
          <p:cNvSpPr/>
          <p:nvPr/>
        </p:nvSpPr>
        <p:spPr>
          <a:xfrm>
            <a:off x="5638800" y="3084494"/>
            <a:ext cx="2286000" cy="954107"/>
          </a:xfrm>
          <a:prstGeom prst="rect">
            <a:avLst/>
          </a:prstGeom>
        </p:spPr>
        <p:txBody>
          <a:bodyPr>
            <a:spAutoFit/>
          </a:bodyPr>
          <a:lstStyle/>
          <a:p>
            <a:pPr lvl="0"/>
            <a:r>
              <a:rPr lang="en-US" sz="1400" dirty="0">
                <a:solidFill>
                  <a:schemeClr val="bg1"/>
                </a:solidFill>
                <a:latin typeface="Franklin Gothic Heavy" panose="020B0903020102020204" pitchFamily="34" charset="0"/>
              </a:rPr>
              <a:t>Bob Woodward</a:t>
            </a:r>
          </a:p>
          <a:p>
            <a:pPr lvl="0"/>
            <a:r>
              <a:rPr lang="en-US" sz="1400" dirty="0">
                <a:solidFill>
                  <a:schemeClr val="bg1"/>
                </a:solidFill>
                <a:latin typeface="Franklin Gothic Heavy" panose="020B0903020102020204" pitchFamily="34" charset="0"/>
              </a:rPr>
              <a:t>and Carl Bernstein at Stony Brook University</a:t>
            </a:r>
          </a:p>
          <a:p>
            <a:pPr lvl="0"/>
            <a:r>
              <a:rPr lang="en-US" sz="1400" dirty="0">
                <a:solidFill>
                  <a:schemeClr val="bg1"/>
                </a:solidFill>
                <a:latin typeface="Franklin Gothic Heavy" panose="020B0903020102020204" pitchFamily="34" charset="0"/>
              </a:rPr>
              <a:t>on Oct. 16, 2014</a:t>
            </a:r>
          </a:p>
        </p:txBody>
      </p:sp>
    </p:spTree>
    <p:extLst>
      <p:ext uri="{BB962C8B-B14F-4D97-AF65-F5344CB8AC3E}">
        <p14:creationId xmlns:p14="http://schemas.microsoft.com/office/powerpoint/2010/main" val="399198880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le:Horse-racing-1.jpg"/>
          <p:cNvPicPr>
            <a:picLocks noChangeAspect="1"/>
          </p:cNvPicPr>
          <p:nvPr/>
        </p:nvPicPr>
        <p:blipFill rotWithShape="1">
          <a:blip r:embed="rId3">
            <a:extLst>
              <a:ext uri="{28A0092B-C50C-407E-A947-70E740481C1C}">
                <a14:useLocalDpi xmlns:a14="http://schemas.microsoft.com/office/drawing/2010/main" val="0"/>
              </a:ext>
            </a:extLst>
          </a:blip>
          <a:srcRect t="15446"/>
          <a:stretch/>
        </p:blipFill>
        <p:spPr>
          <a:xfrm>
            <a:off x="14036" y="0"/>
            <a:ext cx="12177964" cy="6849976"/>
          </a:xfrm>
          <a:prstGeom prst="rect">
            <a:avLst/>
          </a:prstGeom>
        </p:spPr>
      </p:pic>
      <p:sp>
        <p:nvSpPr>
          <p:cNvPr id="3" name="TextBox 2"/>
          <p:cNvSpPr txBox="1"/>
          <p:nvPr/>
        </p:nvSpPr>
        <p:spPr>
          <a:xfrm>
            <a:off x="449179" y="5197641"/>
            <a:ext cx="10844464" cy="1446550"/>
          </a:xfrm>
          <a:prstGeom prst="rect">
            <a:avLst/>
          </a:prstGeom>
          <a:noFill/>
        </p:spPr>
        <p:txBody>
          <a:bodyPr wrap="square" rtlCol="0">
            <a:spAutoFit/>
          </a:bodyPr>
          <a:lstStyle/>
          <a:p>
            <a:r>
              <a:rPr lang="en-US" sz="4400" dirty="0">
                <a:latin typeface="Franklin Gothic Medium" panose="020B0603020102020204" pitchFamily="34" charset="0"/>
              </a:rPr>
              <a:t>Over the past year, </a:t>
            </a:r>
            <a:r>
              <a:rPr lang="en-US" sz="4400" dirty="0">
                <a:latin typeface="Franklin Gothic Heavy" panose="020B0903020102020204" pitchFamily="34" charset="0"/>
              </a:rPr>
              <a:t>“horse race coverage” </a:t>
            </a:r>
            <a:r>
              <a:rPr lang="en-US" sz="4400" dirty="0">
                <a:latin typeface="Franklin Gothic Medium" panose="020B0603020102020204" pitchFamily="34" charset="0"/>
              </a:rPr>
              <a:t>has dominated campaign journalism</a:t>
            </a:r>
          </a:p>
        </p:txBody>
      </p:sp>
    </p:spTree>
    <p:extLst>
      <p:ext uri="{BB962C8B-B14F-4D97-AF65-F5344CB8AC3E}">
        <p14:creationId xmlns:p14="http://schemas.microsoft.com/office/powerpoint/2010/main" val="1551019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rump_Cruz_Jabs_NBCnews_2-26-1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6032" y="204973"/>
            <a:ext cx="11775023" cy="6653027"/>
          </a:xfrm>
          <a:prstGeom prst="rect">
            <a:avLst/>
          </a:prstGeom>
        </p:spPr>
      </p:pic>
    </p:spTree>
    <p:extLst>
      <p:ext uri="{BB962C8B-B14F-4D97-AF65-F5344CB8AC3E}">
        <p14:creationId xmlns:p14="http://schemas.microsoft.com/office/powerpoint/2010/main" val="378194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2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after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1342</TotalTime>
  <Words>4401</Words>
  <Application>Microsoft Office PowerPoint</Application>
  <PresentationFormat>Widescreen</PresentationFormat>
  <Paragraphs>321</Paragraphs>
  <Slides>46</Slides>
  <Notes>46</Notes>
  <HiddenSlides>0</HiddenSlides>
  <MMClips>3</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46</vt:i4>
      </vt:variant>
    </vt:vector>
  </HeadingPairs>
  <TitlesOfParts>
    <vt:vector size="59" baseType="lpstr">
      <vt:lpstr>Arial</vt:lpstr>
      <vt:lpstr>BentonSansCond Bold</vt:lpstr>
      <vt:lpstr>Calibri</vt:lpstr>
      <vt:lpstr>Calibri Light</vt:lpstr>
      <vt:lpstr>Comic Sans MS</vt:lpstr>
      <vt:lpstr>Franklin Gothic Book</vt:lpstr>
      <vt:lpstr>Franklin Gothic Demi</vt:lpstr>
      <vt:lpstr>Franklin Gothic Demi Cond</vt:lpstr>
      <vt:lpstr>Franklin Gothic Heavy</vt:lpstr>
      <vt:lpstr>Franklin Gothic Medium</vt:lpstr>
      <vt:lpstr>Franklin Gothic No.2</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Jack Millrod</dc:creator>
  <cp:lastModifiedBy>Jack Millrod</cp:lastModifiedBy>
  <cp:revision>123</cp:revision>
  <cp:lastPrinted>2016-09-24T18:50:03Z</cp:lastPrinted>
  <dcterms:created xsi:type="dcterms:W3CDTF">2016-02-19T18:54:28Z</dcterms:created>
  <dcterms:modified xsi:type="dcterms:W3CDTF">2016-09-25T02:10:41Z</dcterms:modified>
</cp:coreProperties>
</file>